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6" r:id="rId4"/>
  </p:sldMasterIdLst>
  <p:notesMasterIdLst>
    <p:notesMasterId r:id="rId74"/>
  </p:notesMasterIdLst>
  <p:handoutMasterIdLst>
    <p:handoutMasterId r:id="rId75"/>
  </p:handoutMasterIdLst>
  <p:sldIdLst>
    <p:sldId id="256" r:id="rId5"/>
    <p:sldId id="931" r:id="rId6"/>
    <p:sldId id="932" r:id="rId7"/>
    <p:sldId id="933" r:id="rId8"/>
    <p:sldId id="934" r:id="rId9"/>
    <p:sldId id="937" r:id="rId10"/>
    <p:sldId id="938" r:id="rId11"/>
    <p:sldId id="840" r:id="rId12"/>
    <p:sldId id="841" r:id="rId13"/>
    <p:sldId id="842" r:id="rId14"/>
    <p:sldId id="843" r:id="rId15"/>
    <p:sldId id="844" r:id="rId16"/>
    <p:sldId id="845" r:id="rId17"/>
    <p:sldId id="940" r:id="rId18"/>
    <p:sldId id="941" r:id="rId19"/>
    <p:sldId id="943" r:id="rId20"/>
    <p:sldId id="944" r:id="rId21"/>
    <p:sldId id="945" r:id="rId22"/>
    <p:sldId id="946" r:id="rId23"/>
    <p:sldId id="863" r:id="rId24"/>
    <p:sldId id="851" r:id="rId25"/>
    <p:sldId id="852" r:id="rId26"/>
    <p:sldId id="853" r:id="rId27"/>
    <p:sldId id="854" r:id="rId28"/>
    <p:sldId id="855" r:id="rId29"/>
    <p:sldId id="947" r:id="rId30"/>
    <p:sldId id="948" r:id="rId31"/>
    <p:sldId id="949" r:id="rId32"/>
    <p:sldId id="950" r:id="rId33"/>
    <p:sldId id="951" r:id="rId34"/>
    <p:sldId id="952" r:id="rId35"/>
    <p:sldId id="953" r:id="rId36"/>
    <p:sldId id="867" r:id="rId37"/>
    <p:sldId id="868" r:id="rId38"/>
    <p:sldId id="869" r:id="rId39"/>
    <p:sldId id="954" r:id="rId40"/>
    <p:sldId id="955" r:id="rId41"/>
    <p:sldId id="871" r:id="rId42"/>
    <p:sldId id="872" r:id="rId43"/>
    <p:sldId id="740" r:id="rId44"/>
    <p:sldId id="741" r:id="rId45"/>
    <p:sldId id="956" r:id="rId46"/>
    <p:sldId id="745" r:id="rId47"/>
    <p:sldId id="746" r:id="rId48"/>
    <p:sldId id="744" r:id="rId49"/>
    <p:sldId id="957" r:id="rId50"/>
    <p:sldId id="750" r:id="rId51"/>
    <p:sldId id="751" r:id="rId52"/>
    <p:sldId id="752" r:id="rId53"/>
    <p:sldId id="753" r:id="rId54"/>
    <p:sldId id="958" r:id="rId55"/>
    <p:sldId id="959" r:id="rId56"/>
    <p:sldId id="859" r:id="rId57"/>
    <p:sldId id="962" r:id="rId58"/>
    <p:sldId id="961" r:id="rId59"/>
    <p:sldId id="759" r:id="rId60"/>
    <p:sldId id="969" r:id="rId61"/>
    <p:sldId id="760" r:id="rId62"/>
    <p:sldId id="963" r:id="rId63"/>
    <p:sldId id="964" r:id="rId64"/>
    <p:sldId id="965" r:id="rId65"/>
    <p:sldId id="966" r:id="rId66"/>
    <p:sldId id="764" r:id="rId67"/>
    <p:sldId id="765" r:id="rId68"/>
    <p:sldId id="766" r:id="rId69"/>
    <p:sldId id="876" r:id="rId70"/>
    <p:sldId id="877" r:id="rId71"/>
    <p:sldId id="967" r:id="rId72"/>
    <p:sldId id="968" r:id="rId73"/>
  </p:sldIdLst>
  <p:sldSz cx="9144000" cy="6858000" type="screen4x3"/>
  <p:notesSz cx="6797675" cy="9926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FF"/>
    <a:srgbClr val="0739D0"/>
    <a:srgbClr val="333399"/>
    <a:srgbClr val="A50021"/>
    <a:srgbClr val="0066FF"/>
    <a:srgbClr val="0099FF"/>
    <a:srgbClr val="3399FF"/>
    <a:srgbClr val="FFFFCC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78FB74-315A-40E3-A09F-75BA531402AC}" v="6" dt="2025-03-21T09:26:57.774"/>
  </p1510:revLst>
</p1510:revInfo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808" y="3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theme" Target="theme/theme1.xml"/><Relationship Id="rId8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okui XIAO" userId="ae02f808-d017-49d3-b000-25d3dfff543c" providerId="ADAL" clId="{8909F6CA-E300-4D9D-A852-AFDD19F121F1}"/>
    <pc:docChg chg="undo custSel modSld">
      <pc:chgData name="Xiaokui XIAO" userId="ae02f808-d017-49d3-b000-25d3dfff543c" providerId="ADAL" clId="{8909F6CA-E300-4D9D-A852-AFDD19F121F1}" dt="2024-03-24T15:42:36.771" v="95"/>
      <pc:docMkLst>
        <pc:docMk/>
      </pc:docMkLst>
      <pc:sldChg chg="addSp delSp modSp modAnim">
        <pc:chgData name="Xiaokui XIAO" userId="ae02f808-d017-49d3-b000-25d3dfff543c" providerId="ADAL" clId="{8909F6CA-E300-4D9D-A852-AFDD19F121F1}" dt="2024-03-22T15:12:40.090" v="3"/>
        <pc:sldMkLst>
          <pc:docMk/>
          <pc:sldMk cId="3021699733" sldId="932"/>
        </pc:sldMkLst>
      </pc:sldChg>
      <pc:sldChg chg="addSp delSp modSp mod delAnim modAnim">
        <pc:chgData name="Xiaokui XIAO" userId="ae02f808-d017-49d3-b000-25d3dfff543c" providerId="ADAL" clId="{8909F6CA-E300-4D9D-A852-AFDD19F121F1}" dt="2024-03-22T15:32:52.416" v="70"/>
        <pc:sldMkLst>
          <pc:docMk/>
          <pc:sldMk cId="2913406518" sldId="934"/>
        </pc:sldMkLst>
      </pc:sldChg>
      <pc:sldChg chg="addSp delSp modSp mod modAnim">
        <pc:chgData name="Xiaokui XIAO" userId="ae02f808-d017-49d3-b000-25d3dfff543c" providerId="ADAL" clId="{8909F6CA-E300-4D9D-A852-AFDD19F121F1}" dt="2024-03-24T15:42:36.771" v="95"/>
        <pc:sldMkLst>
          <pc:docMk/>
          <pc:sldMk cId="3433954978" sldId="937"/>
        </pc:sldMkLst>
      </pc:sldChg>
    </pc:docChg>
  </pc:docChgLst>
  <pc:docChgLst>
    <pc:chgData name="Xiaokui XIAO" userId="ae02f808-d017-49d3-b000-25d3dfff543c" providerId="ADAL" clId="{2578FB74-315A-40E3-A09F-75BA531402AC}"/>
    <pc:docChg chg="undo custSel modSld modMainMaster modNotesMaster">
      <pc:chgData name="Xiaokui XIAO" userId="ae02f808-d017-49d3-b000-25d3dfff543c" providerId="ADAL" clId="{2578FB74-315A-40E3-A09F-75BA531402AC}" dt="2025-03-21T09:26:57.774" v="10"/>
      <pc:docMkLst>
        <pc:docMk/>
      </pc:docMkLst>
      <pc:sldChg chg="modSp modNotes">
        <pc:chgData name="Xiaokui XIAO" userId="ae02f808-d017-49d3-b000-25d3dfff543c" providerId="ADAL" clId="{2578FB74-315A-40E3-A09F-75BA531402AC}" dt="2025-03-21T09:26:57.774" v="10"/>
        <pc:sldMkLst>
          <pc:docMk/>
          <pc:sldMk cId="0" sldId="256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0" sldId="256"/>
            <ac:spMk id="13315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905272443" sldId="740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905272443" sldId="740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55074164" sldId="741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55074164" sldId="741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522240897" sldId="750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522240897" sldId="750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522240897" sldId="750"/>
            <ac:graphicFrameMk id="4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191997306" sldId="751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191997306" sldId="751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2191997306" sldId="751"/>
            <ac:graphicFrameMk id="4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59746750" sldId="752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59746750" sldId="752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459746750" sldId="752"/>
            <ac:graphicFrameMk id="4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498052163" sldId="753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498052163" sldId="753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2498052163" sldId="753"/>
            <ac:graphicFrameMk id="4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3212451345" sldId="759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212451345" sldId="759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087342957" sldId="760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087342957" sldId="760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113680471" sldId="764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113680471" sldId="764"/>
            <ac:spMk id="3" creationId="{00000000-0000-0000-0000-000000000000}"/>
          </ac:spMkLst>
        </pc:spChg>
      </pc:sldChg>
      <pc:sldChg chg="modSp mod">
        <pc:chgData name="Xiaokui XIAO" userId="ae02f808-d017-49d3-b000-25d3dfff543c" providerId="ADAL" clId="{2578FB74-315A-40E3-A09F-75BA531402AC}" dt="2025-03-21T09:26:57.774" v="10"/>
        <pc:sldMkLst>
          <pc:docMk/>
          <pc:sldMk cId="1342531145" sldId="765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342531145" sldId="765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834708362" sldId="766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834708362" sldId="766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3881551491" sldId="840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881551491" sldId="840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3881551491" sldId="840"/>
            <ac:graphicFrameMk id="5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054095168" sldId="841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054095168" sldId="841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1054095168" sldId="841"/>
            <ac:graphicFrameMk id="4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143193331" sldId="842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143193331" sldId="842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2143193331" sldId="842"/>
            <ac:graphicFrameMk id="4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123068008" sldId="843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123068008" sldId="843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4123068008" sldId="843"/>
            <ac:graphicFrameMk id="4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353346233" sldId="844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353346233" sldId="844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2353346233" sldId="844"/>
            <ac:graphicFrameMk id="4" creationId="{00000000-0000-0000-0000-000000000000}"/>
          </ac:graphicFrameMkLst>
        </pc:graphicFrame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2353346233" sldId="844"/>
            <ac:graphicFrameMk id="5" creationId="{00000000-0000-0000-0000-000000000000}"/>
          </ac:graphicFrameMkLst>
        </pc:graphicFrame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2353346233" sldId="844"/>
            <ac:graphicFrameMk id="6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3522304163" sldId="845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522304163" sldId="845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3522304163" sldId="845"/>
            <ac:graphicFrameMk id="4" creationId="{00000000-0000-0000-0000-000000000000}"/>
          </ac:graphicFrameMkLst>
        </pc:graphicFrame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3522304163" sldId="845"/>
            <ac:graphicFrameMk id="5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3787499883" sldId="851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787499883" sldId="851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61983153" sldId="852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1983153" sldId="852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869194800" sldId="853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869194800" sldId="853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438367010" sldId="854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438367010" sldId="854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3328340557" sldId="855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328340557" sldId="855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3347581936" sldId="859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347581936" sldId="859"/>
            <ac:spMk id="3" creationId="{65DDAB0C-11FD-441A-A24B-4F8BAD6AE6F6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230065367" sldId="863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230065367" sldId="863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4230065367" sldId="863"/>
            <ac:graphicFrameMk id="4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119497665" sldId="867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119497665" sldId="867"/>
            <ac:spMk id="4" creationId="{AEF448CC-C59F-4FAC-9680-9DF58F940A8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131295915" sldId="868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131295915" sldId="868"/>
            <ac:spMk id="4" creationId="{F4AE4A7A-DF00-4CF5-9208-0426E741904F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008268742" sldId="869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008268742" sldId="869"/>
            <ac:spMk id="4" creationId="{096690B7-3865-4B6D-9AB9-545A19BA3BDD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647160203" sldId="871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47160203" sldId="871"/>
            <ac:spMk id="3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47160203" sldId="871"/>
            <ac:spMk id="4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47160203" sldId="871"/>
            <ac:spMk id="6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47160203" sldId="871"/>
            <ac:spMk id="7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47160203" sldId="871"/>
            <ac:spMk id="8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47160203" sldId="871"/>
            <ac:spMk id="11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47160203" sldId="871"/>
            <ac:spMk id="12" creationId="{00000000-0000-0000-0000-000000000000}"/>
          </ac:spMkLst>
        </pc:spChg>
        <pc:cxnChg chg="mod">
          <ac:chgData name="Xiaokui XIAO" userId="ae02f808-d017-49d3-b000-25d3dfff543c" providerId="ADAL" clId="{2578FB74-315A-40E3-A09F-75BA531402AC}" dt="2025-03-21T09:26:57.774" v="10"/>
          <ac:cxnSpMkLst>
            <pc:docMk/>
            <pc:sldMk cId="1647160203" sldId="871"/>
            <ac:cxnSpMk id="16" creationId="{00000000-0000-0000-0000-000000000000}"/>
          </ac:cxnSpMkLst>
        </pc:cxnChg>
        <pc:cxnChg chg="mod">
          <ac:chgData name="Xiaokui XIAO" userId="ae02f808-d017-49d3-b000-25d3dfff543c" providerId="ADAL" clId="{2578FB74-315A-40E3-A09F-75BA531402AC}" dt="2025-03-21T09:26:57.774" v="10"/>
          <ac:cxnSpMkLst>
            <pc:docMk/>
            <pc:sldMk cId="1647160203" sldId="871"/>
            <ac:cxnSpMk id="19" creationId="{00000000-0000-0000-0000-000000000000}"/>
          </ac:cxnSpMkLst>
        </pc:cxnChg>
        <pc:cxnChg chg="mod">
          <ac:chgData name="Xiaokui XIAO" userId="ae02f808-d017-49d3-b000-25d3dfff543c" providerId="ADAL" clId="{2578FB74-315A-40E3-A09F-75BA531402AC}" dt="2025-03-21T09:26:57.774" v="10"/>
          <ac:cxnSpMkLst>
            <pc:docMk/>
            <pc:sldMk cId="1647160203" sldId="871"/>
            <ac:cxnSpMk id="23" creationId="{00000000-0000-0000-0000-000000000000}"/>
          </ac:cxnSpMkLst>
        </pc:cxn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431686211" sldId="872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431686211" sldId="872"/>
            <ac:spMk id="3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431686211" sldId="872"/>
            <ac:spMk id="4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431686211" sldId="872"/>
            <ac:spMk id="6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431686211" sldId="872"/>
            <ac:spMk id="7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431686211" sldId="872"/>
            <ac:spMk id="8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431686211" sldId="872"/>
            <ac:spMk id="11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431686211" sldId="872"/>
            <ac:spMk id="12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431686211" sldId="872"/>
            <ac:spMk id="43" creationId="{00000000-0000-0000-0000-000000000000}"/>
          </ac:spMkLst>
        </pc:spChg>
        <pc:cxnChg chg="mod">
          <ac:chgData name="Xiaokui XIAO" userId="ae02f808-d017-49d3-b000-25d3dfff543c" providerId="ADAL" clId="{2578FB74-315A-40E3-A09F-75BA531402AC}" dt="2025-03-21T09:26:57.774" v="10"/>
          <ac:cxnSpMkLst>
            <pc:docMk/>
            <pc:sldMk cId="1431686211" sldId="872"/>
            <ac:cxnSpMk id="13" creationId="{00000000-0000-0000-0000-000000000000}"/>
          </ac:cxnSpMkLst>
        </pc:cxnChg>
        <pc:cxnChg chg="mod">
          <ac:chgData name="Xiaokui XIAO" userId="ae02f808-d017-49d3-b000-25d3dfff543c" providerId="ADAL" clId="{2578FB74-315A-40E3-A09F-75BA531402AC}" dt="2025-03-21T09:26:57.774" v="10"/>
          <ac:cxnSpMkLst>
            <pc:docMk/>
            <pc:sldMk cId="1431686211" sldId="872"/>
            <ac:cxnSpMk id="16" creationId="{00000000-0000-0000-0000-000000000000}"/>
          </ac:cxnSpMkLst>
        </pc:cxn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66720237" sldId="876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6720237" sldId="876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950357545" sldId="877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950357545" sldId="877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3021699733" sldId="932"/>
        </pc:sldMkLst>
        <pc:picChg chg="mod">
          <ac:chgData name="Xiaokui XIAO" userId="ae02f808-d017-49d3-b000-25d3dfff543c" providerId="ADAL" clId="{2578FB74-315A-40E3-A09F-75BA531402AC}" dt="2025-03-21T09:26:57.774" v="10"/>
          <ac:picMkLst>
            <pc:docMk/>
            <pc:sldMk cId="3021699733" sldId="932"/>
            <ac:picMk id="1026" creationId="{8CB883CC-556C-F3BD-FCFC-93F03053A817}"/>
          </ac:picMkLst>
        </pc:picChg>
      </pc:sldChg>
      <pc:sldChg chg="modSp modAnim">
        <pc:chgData name="Xiaokui XIAO" userId="ae02f808-d017-49d3-b000-25d3dfff543c" providerId="ADAL" clId="{2578FB74-315A-40E3-A09F-75BA531402AC}" dt="2025-03-21T09:26:57.774" v="10"/>
        <pc:sldMkLst>
          <pc:docMk/>
          <pc:sldMk cId="3791996848" sldId="933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791996848" sldId="933"/>
            <ac:spMk id="9" creationId="{FD1BDF45-87D3-4240-9A9B-EF6E4EFCF6F8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791996848" sldId="933"/>
            <ac:spMk id="10" creationId="{7D79C2AC-AD63-467F-BBC2-537EEBA459EA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791996848" sldId="933"/>
            <ac:spMk id="11" creationId="{FF2680B2-0F63-4029-81EA-529E8FEC1C36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791996848" sldId="933"/>
            <ac:spMk id="12" creationId="{F1BDF633-4770-4F9C-AA1E-9F10FF14FC84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791996848" sldId="933"/>
            <ac:spMk id="13" creationId="{199CECF9-C667-4887-B762-9291D96EC58B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791996848" sldId="933"/>
            <ac:spMk id="14" creationId="{5CE5FF0A-A409-4870-945F-6D96E78C15BF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791996848" sldId="933"/>
            <ac:spMk id="15" creationId="{08DCE03D-2C70-48A5-8592-8EE05B4F46CC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791996848" sldId="933"/>
            <ac:spMk id="16" creationId="{F0C3A6E7-D7C9-4BD3-BBFA-1DE9A6D4CE8E}"/>
          </ac:spMkLst>
        </pc:spChg>
        <pc:picChg chg="mod">
          <ac:chgData name="Xiaokui XIAO" userId="ae02f808-d017-49d3-b000-25d3dfff543c" providerId="ADAL" clId="{2578FB74-315A-40E3-A09F-75BA531402AC}" dt="2025-03-21T09:26:57.774" v="10"/>
          <ac:picMkLst>
            <pc:docMk/>
            <pc:sldMk cId="3791996848" sldId="933"/>
            <ac:picMk id="5" creationId="{3F816BA8-70FC-4C5C-92B1-9BB11A7A0F63}"/>
          </ac:picMkLst>
        </pc:picChg>
        <pc:picChg chg="mod">
          <ac:chgData name="Xiaokui XIAO" userId="ae02f808-d017-49d3-b000-25d3dfff543c" providerId="ADAL" clId="{2578FB74-315A-40E3-A09F-75BA531402AC}" dt="2025-03-21T09:26:57.774" v="10"/>
          <ac:picMkLst>
            <pc:docMk/>
            <pc:sldMk cId="3791996848" sldId="933"/>
            <ac:picMk id="8" creationId="{04F93675-DD97-4551-B1FA-E135A3FD0138}"/>
          </ac:picMkLst>
        </pc:pic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913406518" sldId="934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913406518" sldId="934"/>
            <ac:spMk id="4" creationId="{EFDE35C9-6029-4301-917A-7F709BC636D3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913406518" sldId="934"/>
            <ac:spMk id="5" creationId="{51D135AC-7E2B-48F0-9945-384A0E48784F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913406518" sldId="934"/>
            <ac:spMk id="6" creationId="{18CA9B61-55CB-4544-8FC8-E48009B56253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913406518" sldId="934"/>
            <ac:spMk id="7" creationId="{931D60E1-DC5E-4D27-8892-5770C0FB7335}"/>
          </ac:spMkLst>
        </pc:spChg>
        <pc:picChg chg="mod">
          <ac:chgData name="Xiaokui XIAO" userId="ae02f808-d017-49d3-b000-25d3dfff543c" providerId="ADAL" clId="{2578FB74-315A-40E3-A09F-75BA531402AC}" dt="2025-03-21T09:26:57.774" v="10"/>
          <ac:picMkLst>
            <pc:docMk/>
            <pc:sldMk cId="2913406518" sldId="934"/>
            <ac:picMk id="9" creationId="{0E9B0559-CBA8-CB09-9CE4-38628867955A}"/>
          </ac:picMkLst>
        </pc:picChg>
        <pc:picChg chg="mod">
          <ac:chgData name="Xiaokui XIAO" userId="ae02f808-d017-49d3-b000-25d3dfff543c" providerId="ADAL" clId="{2578FB74-315A-40E3-A09F-75BA531402AC}" dt="2025-03-21T09:26:57.774" v="10"/>
          <ac:picMkLst>
            <pc:docMk/>
            <pc:sldMk cId="2913406518" sldId="934"/>
            <ac:picMk id="11" creationId="{3A18A327-01D8-ED24-76D5-F2DF815A5D19}"/>
          </ac:picMkLst>
        </pc:picChg>
        <pc:picChg chg="mod">
          <ac:chgData name="Xiaokui XIAO" userId="ae02f808-d017-49d3-b000-25d3dfff543c" providerId="ADAL" clId="{2578FB74-315A-40E3-A09F-75BA531402AC}" dt="2025-03-21T09:26:57.774" v="10"/>
          <ac:picMkLst>
            <pc:docMk/>
            <pc:sldMk cId="2913406518" sldId="934"/>
            <ac:picMk id="14" creationId="{C9FCB2AD-E7B9-0443-E7F1-2F7E91FB0771}"/>
          </ac:picMkLst>
        </pc:picChg>
        <pc:picChg chg="mod">
          <ac:chgData name="Xiaokui XIAO" userId="ae02f808-d017-49d3-b000-25d3dfff543c" providerId="ADAL" clId="{2578FB74-315A-40E3-A09F-75BA531402AC}" dt="2025-03-21T09:26:57.774" v="10"/>
          <ac:picMkLst>
            <pc:docMk/>
            <pc:sldMk cId="2913406518" sldId="934"/>
            <ac:picMk id="16" creationId="{57062DDA-FB93-8D0E-4F0A-209BE4953B10}"/>
          </ac:picMkLst>
        </pc:pic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3433954978" sldId="937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433954978" sldId="937"/>
            <ac:spMk id="3" creationId="{9BD824A5-682D-4585-8C81-187603C24448}"/>
          </ac:spMkLst>
        </pc:spChg>
        <pc:picChg chg="mod">
          <ac:chgData name="Xiaokui XIAO" userId="ae02f808-d017-49d3-b000-25d3dfff543c" providerId="ADAL" clId="{2578FB74-315A-40E3-A09F-75BA531402AC}" dt="2025-03-21T09:26:57.774" v="10"/>
          <ac:picMkLst>
            <pc:docMk/>
            <pc:sldMk cId="3433954978" sldId="937"/>
            <ac:picMk id="1028" creationId="{CC76AD58-01A3-FAD2-8774-8D2A08BFA061}"/>
          </ac:picMkLst>
        </pc:pic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687548775" sldId="940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687548775" sldId="940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2687548775" sldId="940"/>
            <ac:graphicFrameMk id="4" creationId="{00000000-0000-0000-0000-000000000000}"/>
          </ac:graphicFrameMkLst>
        </pc:graphicFrame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2687548775" sldId="940"/>
            <ac:graphicFrameMk id="5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287162509" sldId="941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287162509" sldId="941"/>
            <ac:spMk id="5" creationId="{51D135AC-7E2B-48F0-9945-384A0E48784F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287162509" sldId="941"/>
            <ac:spMk id="6" creationId="{18CA9B61-55CB-4544-8FC8-E48009B56253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287162509" sldId="941"/>
            <ac:spMk id="7" creationId="{931D60E1-DC5E-4D27-8892-5770C0FB7335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756054015" sldId="943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756054015" sldId="943"/>
            <ac:spMk id="3" creationId="{00000000-0000-0000-0000-000000000000}"/>
          </ac:spMkLst>
        </pc:spChg>
        <pc:graphicFrameChg chg="mod">
          <ac:chgData name="Xiaokui XIAO" userId="ae02f808-d017-49d3-b000-25d3dfff543c" providerId="ADAL" clId="{2578FB74-315A-40E3-A09F-75BA531402AC}" dt="2025-03-21T09:26:57.774" v="10"/>
          <ac:graphicFrameMkLst>
            <pc:docMk/>
            <pc:sldMk cId="1756054015" sldId="943"/>
            <ac:graphicFrameMk id="5" creationId="{00000000-0000-0000-0000-000000000000}"/>
          </ac:graphicFrameMkLst>
        </pc:graphicFrame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01889101" sldId="944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01889101" sldId="944"/>
            <ac:spMk id="3" creationId="{38CA5E4F-67F5-43C7-BB26-1C586141D2DB}"/>
          </ac:spMkLst>
        </pc:spChg>
      </pc:sldChg>
      <pc:sldChg chg="modSp modAnim">
        <pc:chgData name="Xiaokui XIAO" userId="ae02f808-d017-49d3-b000-25d3dfff543c" providerId="ADAL" clId="{2578FB74-315A-40E3-A09F-75BA531402AC}" dt="2025-03-21T09:26:57.774" v="10"/>
        <pc:sldMkLst>
          <pc:docMk/>
          <pc:sldMk cId="3854223221" sldId="945"/>
        </pc:sldMkLst>
        <pc:spChg chg="mod">
          <ac:chgData name="Xiaokui XIAO" userId="ae02f808-d017-49d3-b000-25d3dfff543c" providerId="ADAL" clId="{2578FB74-315A-40E3-A09F-75BA531402AC}" dt="2025-03-21T08:51:46.218" v="3" actId="20577"/>
          <ac:spMkLst>
            <pc:docMk/>
            <pc:sldMk cId="3854223221" sldId="945"/>
            <ac:spMk id="3" creationId="{0C7DE50F-5BCE-4622-AA75-0899D3E942CD}"/>
          </ac:spMkLst>
        </pc:spChg>
        <pc:cxnChg chg="mod">
          <ac:chgData name="Xiaokui XIAO" userId="ae02f808-d017-49d3-b000-25d3dfff543c" providerId="ADAL" clId="{2578FB74-315A-40E3-A09F-75BA531402AC}" dt="2025-03-21T09:26:57.774" v="10"/>
          <ac:cxnSpMkLst>
            <pc:docMk/>
            <pc:sldMk cId="3854223221" sldId="945"/>
            <ac:cxnSpMk id="7" creationId="{0FCA7283-7452-4198-8C65-714559A4AABF}"/>
          </ac:cxnSpMkLst>
        </pc:cxnChg>
        <pc:cxnChg chg="mod">
          <ac:chgData name="Xiaokui XIAO" userId="ae02f808-d017-49d3-b000-25d3dfff543c" providerId="ADAL" clId="{2578FB74-315A-40E3-A09F-75BA531402AC}" dt="2025-03-21T09:26:57.774" v="10"/>
          <ac:cxnSpMkLst>
            <pc:docMk/>
            <pc:sldMk cId="3854223221" sldId="945"/>
            <ac:cxnSpMk id="9" creationId="{C9AD9449-0175-47FA-914E-862E37966BEA}"/>
          </ac:cxnSpMkLst>
        </pc:cxn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3296978660" sldId="946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296978660" sldId="946"/>
            <ac:spMk id="3" creationId="{A0BBD07B-0028-4C82-895E-C9B779B8A901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929976318" sldId="952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929976318" sldId="952"/>
            <ac:spMk id="6" creationId="{989CB660-FE7C-4BDC-9AE8-A07148A85B01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401423655" sldId="953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401423655" sldId="953"/>
            <ac:spMk id="5" creationId="{7A7B0AEF-CCF3-4B30-A02C-DD71CB528A73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792207707" sldId="956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792207707" sldId="956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349085793" sldId="957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349085793" sldId="957"/>
            <ac:spMk id="5" creationId="{51D135AC-7E2B-48F0-9945-384A0E48784F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349085793" sldId="957"/>
            <ac:spMk id="6" creationId="{18CA9B61-55CB-4544-8FC8-E48009B56253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349085793" sldId="957"/>
            <ac:spMk id="7" creationId="{931D60E1-DC5E-4D27-8892-5770C0FB7335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741076952" sldId="958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741076952" sldId="958"/>
            <ac:spMk id="3" creationId="{60E687B7-E870-4896-9D5A-33FCCFE13215}"/>
          </ac:spMkLst>
        </pc:spChg>
      </pc:sldChg>
      <pc:sldChg chg="modSp mod">
        <pc:chgData name="Xiaokui XIAO" userId="ae02f808-d017-49d3-b000-25d3dfff543c" providerId="ADAL" clId="{2578FB74-315A-40E3-A09F-75BA531402AC}" dt="2025-03-21T09:26:57.774" v="10"/>
        <pc:sldMkLst>
          <pc:docMk/>
          <pc:sldMk cId="3568479173" sldId="959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3568479173" sldId="959"/>
            <ac:spMk id="3" creationId="{77EDB052-0A15-4FCD-AC6A-CF0B5E7FD8E3}"/>
          </ac:spMkLst>
        </pc:spChg>
      </pc:sldChg>
      <pc:sldChg chg="modSp mod">
        <pc:chgData name="Xiaokui XIAO" userId="ae02f808-d017-49d3-b000-25d3dfff543c" providerId="ADAL" clId="{2578FB74-315A-40E3-A09F-75BA531402AC}" dt="2025-03-21T09:26:57.774" v="10"/>
        <pc:sldMkLst>
          <pc:docMk/>
          <pc:sldMk cId="981823787" sldId="961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981823787" sldId="961"/>
            <ac:spMk id="2" creationId="{CCF4EF9D-C2C6-479A-AF22-C39169CDFD2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981823787" sldId="961"/>
            <ac:spMk id="3" creationId="{878075C2-48CB-4F21-A842-EE83A3BE860A}"/>
          </ac:spMkLst>
        </pc:spChg>
      </pc:sldChg>
      <pc:sldChg chg="modSp mod">
        <pc:chgData name="Xiaokui XIAO" userId="ae02f808-d017-49d3-b000-25d3dfff543c" providerId="ADAL" clId="{2578FB74-315A-40E3-A09F-75BA531402AC}" dt="2025-03-21T09:26:57.774" v="10"/>
        <pc:sldMkLst>
          <pc:docMk/>
          <pc:sldMk cId="2661384039" sldId="962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661384039" sldId="962"/>
            <ac:spMk id="2" creationId="{CCF4EF9D-C2C6-479A-AF22-C39169CDFD2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661384039" sldId="962"/>
            <ac:spMk id="3" creationId="{878075C2-48CB-4F21-A842-EE83A3BE860A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573294950" sldId="963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573294950" sldId="963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224248674" sldId="964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224248674" sldId="964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348234154" sldId="965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348234154" sldId="965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670436811" sldId="966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670436811" sldId="966"/>
            <ac:spMk id="3" creationId="{00000000-0000-0000-0000-000000000000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305723179" sldId="968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305723179" sldId="968"/>
            <ac:spMk id="5" creationId="{51D135AC-7E2B-48F0-9945-384A0E48784F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305723179" sldId="968"/>
            <ac:spMk id="6" creationId="{18CA9B61-55CB-4544-8FC8-E48009B56253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305723179" sldId="968"/>
            <ac:spMk id="7" creationId="{931D60E1-DC5E-4D27-8892-5770C0FB7335}"/>
          </ac:spMkLst>
        </pc:spChg>
      </pc:sldChg>
      <pc:sldChg chg="modSp">
        <pc:chgData name="Xiaokui XIAO" userId="ae02f808-d017-49d3-b000-25d3dfff543c" providerId="ADAL" clId="{2578FB74-315A-40E3-A09F-75BA531402AC}" dt="2025-03-21T09:26:57.774" v="10"/>
        <pc:sldMkLst>
          <pc:docMk/>
          <pc:sldMk cId="1679329692" sldId="969"/>
        </pc:sld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k cId="1679329692" sldId="969"/>
            <ac:spMk id="3" creationId="{00000000-0000-0000-0000-000000000000}"/>
          </ac:spMkLst>
        </pc:spChg>
      </pc:sldChg>
      <pc:sldMasterChg chg="modSp modSldLayout">
        <pc:chgData name="Xiaokui XIAO" userId="ae02f808-d017-49d3-b000-25d3dfff543c" providerId="ADAL" clId="{2578FB74-315A-40E3-A09F-75BA531402AC}" dt="2025-03-21T09:26:57.774" v="10"/>
        <pc:sldMasterMkLst>
          <pc:docMk/>
          <pc:sldMasterMk cId="0" sldId="2147484016"/>
        </pc:sldMasterMkLst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asterMk cId="0" sldId="2147484016"/>
            <ac:spMk id="7170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asterMk cId="0" sldId="2147484016"/>
            <ac:spMk id="7171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asterMk cId="0" sldId="2147484016"/>
            <ac:spMk id="7172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asterMk cId="0" sldId="2147484016"/>
            <ac:spMk id="7173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asterMk cId="0" sldId="2147484016"/>
            <ac:spMk id="7174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asterMk cId="0" sldId="2147484016"/>
            <ac:spMk id="7175" creationId="{00000000-0000-0000-0000-000000000000}"/>
          </ac:spMkLst>
        </pc:spChg>
        <pc:spChg chg="mod">
          <ac:chgData name="Xiaokui XIAO" userId="ae02f808-d017-49d3-b000-25d3dfff543c" providerId="ADAL" clId="{2578FB74-315A-40E3-A09F-75BA531402AC}" dt="2025-03-21T09:26:57.774" v="10"/>
          <ac:spMkLst>
            <pc:docMk/>
            <pc:sldMasterMk cId="0" sldId="2147484016"/>
            <ac:spMk id="7176" creationId="{00000000-0000-0000-0000-000000000000}"/>
          </ac:spMkLst>
        </pc:sp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17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17"/>
              <ac:spMk id="8194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17"/>
              <ac:spMk id="8195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17"/>
              <ac:spMk id="8197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17"/>
              <ac:spMk id="8199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17"/>
              <ac:spMk id="8200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19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19"/>
              <ac:spMk id="2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19"/>
              <ac:spMk id="3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20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0"/>
              <ac:spMk id="3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0"/>
              <ac:spMk id="4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21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1"/>
              <ac:spMk id="2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1"/>
              <ac:spMk id="3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1"/>
              <ac:spMk id="4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1"/>
              <ac:spMk id="5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1"/>
              <ac:spMk id="6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24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4"/>
              <ac:spMk id="2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4"/>
              <ac:spMk id="3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4"/>
              <ac:spMk id="4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25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5"/>
              <ac:spMk id="2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5"/>
              <ac:spMk id="3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5"/>
              <ac:spMk id="4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27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7"/>
              <ac:spMk id="2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7"/>
              <ac:spMk id="3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28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8"/>
              <ac:spMk id="2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8"/>
              <ac:spMk id="3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8"/>
              <ac:spMk id="4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8"/>
              <ac:spMk id="5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8"/>
              <ac:spMk id="6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8"/>
              <ac:spMk id="7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29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9"/>
              <ac:spMk id="2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9"/>
              <ac:spMk id="3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9"/>
              <ac:spMk id="4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9"/>
              <ac:spMk id="5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9"/>
              <ac:spMk id="6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9"/>
              <ac:spMk id="7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9"/>
              <ac:spMk id="8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29"/>
              <ac:spMk id="9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30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0"/>
              <ac:spMk id="2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0"/>
              <ac:spMk id="3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0"/>
              <ac:spMk id="4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0"/>
              <ac:spMk id="5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0"/>
              <ac:spMk id="6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0"/>
              <ac:spMk id="7" creationId="{00000000-0000-0000-0000-000000000000}"/>
            </ac:spMkLst>
          </pc:spChg>
        </pc:sldLayoutChg>
        <pc:sldLayoutChg chg="modSp">
          <pc:chgData name="Xiaokui XIAO" userId="ae02f808-d017-49d3-b000-25d3dfff543c" providerId="ADAL" clId="{2578FB74-315A-40E3-A09F-75BA531402AC}" dt="2025-03-21T09:26:57.774" v="10"/>
          <pc:sldLayoutMkLst>
            <pc:docMk/>
            <pc:sldMasterMk cId="0" sldId="2147484016"/>
            <pc:sldLayoutMk cId="0" sldId="2147484031"/>
          </pc:sldLayoutMkLst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1"/>
              <ac:spMk id="2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1"/>
              <ac:spMk id="3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1"/>
              <ac:spMk id="4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1"/>
              <ac:spMk id="5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1"/>
              <ac:spMk id="6" creationId="{00000000-0000-0000-0000-000000000000}"/>
            </ac:spMkLst>
          </pc:spChg>
          <pc:spChg chg="mod">
            <ac:chgData name="Xiaokui XIAO" userId="ae02f808-d017-49d3-b000-25d3dfff543c" providerId="ADAL" clId="{2578FB74-315A-40E3-A09F-75BA531402AC}" dt="2025-03-21T09:26:57.774" v="10"/>
            <ac:spMkLst>
              <pc:docMk/>
              <pc:sldMasterMk cId="0" sldId="2147484016"/>
              <pc:sldLayoutMk cId="0" sldId="2147484031"/>
              <ac:spMk id="7" creationId="{00000000-0000-0000-0000-000000000000}"/>
            </ac:spMkLst>
          </pc:spChg>
        </pc:sldLayoutChg>
      </pc:sldMasterChg>
    </pc:docChg>
  </pc:docChgLst>
  <pc:docChgLst>
    <pc:chgData name="Xiaokui XIAO" userId="ae02f808-d017-49d3-b000-25d3dfff543c" providerId="ADAL" clId="{184E5641-5A42-42AE-B9CC-B47A94CC57B9}"/>
    <pc:docChg chg="modSld">
      <pc:chgData name="Xiaokui XIAO" userId="ae02f808-d017-49d3-b000-25d3dfff543c" providerId="ADAL" clId="{184E5641-5A42-42AE-B9CC-B47A94CC57B9}" dt="2024-03-25T03:18:00.445" v="0" actId="20577"/>
      <pc:docMkLst>
        <pc:docMk/>
      </pc:docMkLst>
      <pc:sldChg chg="modSp">
        <pc:chgData name="Xiaokui XIAO" userId="ae02f808-d017-49d3-b000-25d3dfff543c" providerId="ADAL" clId="{184E5641-5A42-42AE-B9CC-B47A94CC57B9}" dt="2024-03-25T03:18:00.445" v="0" actId="20577"/>
        <pc:sldMkLst>
          <pc:docMk/>
          <pc:sldMk cId="2741076952" sldId="95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wrap="square" lIns="98422" tIns="49211" rIns="98422" bIns="49211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837" y="0"/>
            <a:ext cx="2945659" cy="496332"/>
          </a:xfrm>
          <a:prstGeom prst="rect">
            <a:avLst/>
          </a:prstGeom>
        </p:spPr>
        <p:txBody>
          <a:bodyPr vert="horz" wrap="square" lIns="98422" tIns="49211" rIns="98422" bIns="49211" numCol="1" anchor="t" anchorCtr="0" compatLnSpc="1">
            <a:prstTxWarp prst="textNoShape">
              <a:avLst/>
            </a:prstTxWarp>
          </a:bodyPr>
          <a:lstStyle>
            <a:lvl1pPr algn="r">
              <a:defRPr smtClean="0"/>
            </a:lvl1pPr>
          </a:lstStyle>
          <a:p>
            <a:pPr>
              <a:defRPr/>
            </a:pPr>
            <a:fld id="{1A395C66-BAC7-4947-A978-17979EC9EE5D}" type="datetimeFigureOut">
              <a:rPr lang="zh-CN" altLang="en-US"/>
              <a:pPr>
                <a:defRPr/>
              </a:pPr>
              <a:t>2025/3/21</a:t>
            </a:fld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009"/>
            <a:ext cx="2945659" cy="496332"/>
          </a:xfrm>
          <a:prstGeom prst="rect">
            <a:avLst/>
          </a:prstGeom>
        </p:spPr>
        <p:txBody>
          <a:bodyPr vert="horz" wrap="square" lIns="98422" tIns="49211" rIns="98422" bIns="49211" numCol="1" anchor="b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837" y="9428009"/>
            <a:ext cx="2945659" cy="496332"/>
          </a:xfrm>
          <a:prstGeom prst="rect">
            <a:avLst/>
          </a:prstGeom>
        </p:spPr>
        <p:txBody>
          <a:bodyPr vert="horz" wrap="square" lIns="98422" tIns="49211" rIns="98422" bIns="49211" numCol="1" anchor="b" anchorCtr="0" compatLnSpc="1">
            <a:prstTxWarp prst="textNoShape">
              <a:avLst/>
            </a:prstTxWarp>
          </a:bodyPr>
          <a:lstStyle>
            <a:lvl1pPr algn="r">
              <a:defRPr smtClean="0"/>
            </a:lvl1pPr>
          </a:lstStyle>
          <a:p>
            <a:pPr>
              <a:defRPr/>
            </a:pPr>
            <a:fld id="{4239E3A9-FBC1-4C90-89C7-C86D175BA3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57083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422" tIns="49211" rIns="98422" bIns="49211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837" y="0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422" tIns="49211" rIns="98422" bIns="49211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8C874FDD-B067-4E5B-9185-454DDEAB3F7B}" type="datetimeFigureOut">
              <a:rPr lang="zh-CN" altLang="en-US"/>
              <a:pPr>
                <a:defRPr/>
              </a:pPr>
              <a:t>2025/3/21</a:t>
            </a:fld>
            <a:endParaRPr lang="en-US" altLang="zh-CN"/>
          </a:p>
        </p:txBody>
      </p:sp>
      <p:sp>
        <p:nvSpPr>
          <p:cNvPr id="471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2950"/>
            <a:ext cx="4962525" cy="37226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8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5153"/>
            <a:ext cx="5438140" cy="446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422" tIns="49211" rIns="98422" bIns="492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368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009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422" tIns="49211" rIns="98422" bIns="49211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68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837" y="9428009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422" tIns="49211" rIns="98422" bIns="49211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1A4026A9-F546-4A60-85FC-C280A3E995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046891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2950"/>
            <a:ext cx="4962525" cy="3722688"/>
          </a:xfrm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88436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1" y="1524000"/>
            <a:ext cx="7623175" cy="1752600"/>
          </a:xfrm>
        </p:spPr>
        <p:txBody>
          <a:bodyPr/>
          <a:lstStyle>
            <a:lvl1pPr>
              <a:defRPr sz="5000" b="1">
                <a:latin typeface="Calibri" pitchFamily="34" charset="0"/>
                <a:cs typeface="Iskoola Pota" pitchFamily="34" charset="0"/>
              </a:defRPr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>
                <a:latin typeface="Calibri" pitchFamily="34" charset="0"/>
                <a:cs typeface="Iskoola Pota" pitchFamily="34" charset="0"/>
              </a:defRPr>
            </a:lvl1pPr>
          </a:lstStyle>
          <a:p>
            <a:r>
              <a:rPr lang="en-US" altLang="zh-CN"/>
              <a:t>Click to edit Master subtitle style</a:t>
            </a:r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3E081DA6-5BE9-477A-BA68-DADF5B2F490D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8FC893D8-0101-4D6A-B8CF-851210C370AF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8199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en-US" sz="1200">
              <a:latin typeface="Calibri" pitchFamily="34" charset="0"/>
            </a:endParaRPr>
          </a:p>
        </p:txBody>
      </p:sp>
      <p:sp>
        <p:nvSpPr>
          <p:cNvPr id="8200" name="Line 8"/>
          <p:cNvSpPr>
            <a:spLocks noChangeShapeType="1"/>
          </p:cNvSpPr>
          <p:nvPr/>
        </p:nvSpPr>
        <p:spPr bwMode="auto">
          <a:xfrm>
            <a:off x="1981201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sz="1200">
              <a:latin typeface="Calibri" pitchFamily="34" charset="0"/>
              <a:cs typeface="Iskoola Pota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222DD5-AD28-4D43-8767-9D15FE5CE490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4B01DE-58FC-4595-BD9C-BE624D0330DD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0AF5E2-7F64-4C39-B9B4-647ADFD36F27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EABE93-1989-44EE-8354-A9E88BBC465A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5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8229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941763"/>
            <a:ext cx="8229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A5AEC3-B673-44F5-91C8-354D4328D9E8}" type="datetime1">
              <a:rPr lang="zh-CN" altLang="en-US" smtClean="0"/>
              <a:t>2025/3/21</a:t>
            </a:fld>
            <a:endParaRPr lang="en-US" altLang="zh-CN">
              <a:solidFill>
                <a:srgbClr val="045C75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C11BA6-15D4-4D8B-A31B-49D97CB27F55}" type="slidenum">
              <a:rPr lang="zh-CN" altLang="en-US" smtClean="0"/>
              <a:pPr>
                <a:defRPr/>
              </a:pPr>
              <a:t>‹#›</a:t>
            </a:fld>
            <a:endParaRPr lang="en-US" altLang="zh-CN">
              <a:solidFill>
                <a:srgbClr val="045C75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7815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2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2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F92A7-8DE6-482A-8C4D-EE3B7323E952}" type="datetime1">
              <a:rPr lang="zh-CN" altLang="en-US" smtClean="0"/>
              <a:t>2025/3/21</a:t>
            </a:fld>
            <a:endParaRPr lang="en-US" altLang="zh-CN">
              <a:solidFill>
                <a:srgbClr val="045C75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C11BA6-15D4-4D8B-A31B-49D97CB27F55}" type="slidenum">
              <a:rPr lang="zh-CN" altLang="en-US" smtClean="0"/>
              <a:pPr>
                <a:defRPr/>
              </a:pPr>
              <a:t>‹#›</a:t>
            </a:fld>
            <a:endParaRPr lang="en-US" altLang="zh-CN">
              <a:solidFill>
                <a:srgbClr val="045C75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5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8229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41763"/>
            <a:ext cx="8229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4F7889-D4D2-4E4D-93E2-C4EDDF5C95D4}" type="datetime1">
              <a:rPr lang="zh-CN" altLang="en-US" smtClean="0"/>
              <a:t>2025/3/21</a:t>
            </a:fld>
            <a:endParaRPr lang="en-US" altLang="zh-CN">
              <a:solidFill>
                <a:srgbClr val="045C75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C11BA6-15D4-4D8B-A31B-49D97CB27F55}" type="slidenum">
              <a:rPr lang="zh-CN" altLang="en-US" smtClean="0"/>
              <a:pPr>
                <a:defRPr/>
              </a:pPr>
              <a:t>‹#›</a:t>
            </a:fld>
            <a:endParaRPr lang="en-US" altLang="zh-CN">
              <a:solidFill>
                <a:srgbClr val="045C75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5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228012-9795-4874-98FD-EF3C6EEF8897}" type="datetime1">
              <a:rPr lang="zh-CN" altLang="en-US" smtClean="0"/>
              <a:t>2025/3/21</a:t>
            </a:fld>
            <a:endParaRPr lang="en-US" altLang="zh-CN">
              <a:solidFill>
                <a:srgbClr val="045C75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C11BA6-15D4-4D8B-A31B-49D97CB27F55}" type="slidenum">
              <a:rPr lang="zh-CN" altLang="en-US" smtClean="0"/>
              <a:pPr>
                <a:defRPr/>
              </a:pPr>
              <a:t>‹#›</a:t>
            </a:fld>
            <a:endParaRPr lang="en-US" altLang="zh-CN">
              <a:solidFill>
                <a:srgbClr val="045C75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3B89DFF0-01C1-4272-90DE-473A4691A70A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/>
          <a:lstStyle>
            <a:lvl1pPr algn="l">
              <a:defRPr sz="4000" b="1" cap="all">
                <a:latin typeface="Calibr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Calibri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B647D094-D6C2-439D-B34F-42A0A2F66EFF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E69D6CF1-B5B0-45CC-A494-C560F80EF87C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30725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30725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17679224-4945-436E-9462-4CB4C1990355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9A794451-DE8C-4F17-A5F8-6E9471C791FF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1B64B1F5-3DAB-4E12-B9E9-D1C880B9DA11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74DCD14B-0E03-45C4-9CB4-EC1BF9DBC28A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C72D2E67-6BD2-4C9E-80A5-89DB527F9114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pPr>
              <a:defRPr/>
            </a:pPr>
            <a:fld id="{B41499DB-596E-406E-A850-ADBBE4ACAF62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4F89C-3366-43B7-813B-A09E2D1E17A5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521A6B-41C5-43CE-82EC-EE99A774C932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784977-32D0-437E-ADC2-B52AC014736D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DBB9F9-E069-4585-84F6-CF7DDE5C2DA8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202D22-3853-47CB-AF3E-5D430B2AF8FA}" type="datetime1">
              <a:rPr lang="zh-CN" altLang="en-US" smtClean="0"/>
              <a:t>2025/3/21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2185E5-D22F-4151-B7A0-3D1C0E84A9F2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5"/>
            <a:ext cx="8229600" cy="113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2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 b="0">
                <a:latin typeface="Calibri" pitchFamily="34" charset="0"/>
              </a:defRPr>
            </a:lvl1pPr>
          </a:lstStyle>
          <a:p>
            <a:pPr>
              <a:defRPr/>
            </a:pPr>
            <a:fld id="{FFAFD259-0479-436B-BC60-E479C0A681D5}" type="datetime1">
              <a:rPr lang="zh-CN" altLang="en-US" smtClean="0"/>
              <a:t>2025/3/21</a:t>
            </a:fld>
            <a:endParaRPr lang="en-US" altLang="zh-CN">
              <a:solidFill>
                <a:srgbClr val="045C75"/>
              </a:solidFill>
            </a:endParaRPr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 b="0">
                <a:latin typeface="Calibri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 b="0">
                <a:latin typeface="Calibri" pitchFamily="34" charset="0"/>
              </a:defRPr>
            </a:lvl1pPr>
          </a:lstStyle>
          <a:p>
            <a:pPr>
              <a:defRPr/>
            </a:pPr>
            <a:fld id="{17C11BA6-15D4-4D8B-A31B-49D97CB27F55}" type="slidenum">
              <a:rPr lang="zh-CN" altLang="en-US" smtClean="0"/>
              <a:pPr>
                <a:defRPr/>
              </a:pPr>
              <a:t>‹#›</a:t>
            </a:fld>
            <a:endParaRPr lang="en-US" altLang="zh-CN">
              <a:solidFill>
                <a:srgbClr val="045C75"/>
              </a:solidFill>
            </a:endParaRPr>
          </a:p>
        </p:txBody>
      </p:sp>
      <p:sp>
        <p:nvSpPr>
          <p:cNvPr id="7175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en-US" sz="1200">
              <a:latin typeface="Calibri" pitchFamily="34" charset="0"/>
            </a:endParaRPr>
          </a:p>
        </p:txBody>
      </p:sp>
      <p:sp>
        <p:nvSpPr>
          <p:cNvPr id="7176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sz="1200">
              <a:latin typeface="Calibri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7" r:id="rId1"/>
    <p:sldLayoutId id="2147484018" r:id="rId2"/>
    <p:sldLayoutId id="2147484019" r:id="rId3"/>
    <p:sldLayoutId id="2147484020" r:id="rId4"/>
    <p:sldLayoutId id="2147484021" r:id="rId5"/>
    <p:sldLayoutId id="2147484022" r:id="rId6"/>
    <p:sldLayoutId id="2147484023" r:id="rId7"/>
    <p:sldLayoutId id="2147484024" r:id="rId8"/>
    <p:sldLayoutId id="2147484025" r:id="rId9"/>
    <p:sldLayoutId id="2147484026" r:id="rId10"/>
    <p:sldLayoutId id="2147484027" r:id="rId11"/>
    <p:sldLayoutId id="2147484028" r:id="rId12"/>
    <p:sldLayoutId id="2147484029" r:id="rId13"/>
    <p:sldLayoutId id="2147484030" r:id="rId14"/>
    <p:sldLayoutId id="2147484031" r:id="rId15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669925" indent="-325438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800">
          <a:solidFill>
            <a:schemeClr val="tx1"/>
          </a:solidFill>
          <a:latin typeface="Calibri" pitchFamily="34" charset="0"/>
          <a:ea typeface="+mn-ea"/>
        </a:defRPr>
      </a:lvl2pPr>
      <a:lvl3pPr marL="1022350" indent="-350838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Calibri" pitchFamily="34" charset="0"/>
          <a:ea typeface="+mn-ea"/>
        </a:defRPr>
      </a:lvl3pPr>
      <a:lvl4pPr marL="1339850" indent="-31591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200">
          <a:solidFill>
            <a:schemeClr val="tx1"/>
          </a:solidFill>
          <a:latin typeface="Calibri" pitchFamily="34" charset="0"/>
          <a:ea typeface="+mn-ea"/>
        </a:defRPr>
      </a:lvl4pPr>
      <a:lvl5pPr marL="16811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  <a:ea typeface="+mn-ea"/>
        </a:defRPr>
      </a:lvl5pPr>
      <a:lvl6pPr marL="21383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25955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0527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5099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sz="4400"/>
              <a:t>CS2102 Database Systems</a:t>
            </a:r>
            <a:endParaRPr lang="en-US" sz="4400">
              <a:solidFill>
                <a:schemeClr val="tx1"/>
              </a:solidFill>
            </a:endParaRPr>
          </a:p>
        </p:txBody>
      </p:sp>
      <p:sp>
        <p:nvSpPr>
          <p:cNvPr id="13315" name="Subtitle 2"/>
          <p:cNvSpPr>
            <a:spLocks noGrp="1"/>
          </p:cNvSpPr>
          <p:nvPr>
            <p:ph type="subTitle" idx="1"/>
          </p:nvPr>
        </p:nvSpPr>
        <p:spPr>
          <a:xfrm>
            <a:off x="1981200" y="3962400"/>
            <a:ext cx="6553200" cy="2538434"/>
          </a:xfrm>
        </p:spPr>
        <p:txBody>
          <a:bodyPr>
            <a:normAutofit/>
          </a:bodyPr>
          <a:lstStyle/>
          <a:p>
            <a:pPr marL="26988"/>
            <a:endParaRPr lang="en-US" altLang="zh-CN" sz="2600">
              <a:ea typeface="宋体" pitchFamily="2" charset="-12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628E2E-1017-4C22-9BCE-C896CEF065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FC893D8-0101-4D6A-B8CF-851210C370AF}" type="slidenum">
              <a:rPr lang="zh-CN" altLang="en-US" smtClean="0"/>
              <a:pPr>
                <a:defRPr/>
              </a:pPr>
              <a:t>1</a:t>
            </a:fld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Deletion Anomalies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68962"/>
            <a:ext cx="8435280" cy="306196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Primary key of the table: </a:t>
            </a:r>
            <a:br>
              <a:rPr lang="en-US" dirty="0"/>
            </a:br>
            <a:r>
              <a:rPr lang="en-US" dirty="0"/>
              <a:t>	(NRIC, </a:t>
            </a:r>
            <a:r>
              <a:rPr lang="en-US" dirty="0" err="1"/>
              <a:t>PhoneNumber</a:t>
            </a:r>
            <a:r>
              <a:rPr lang="en-US" dirty="0"/>
              <a:t>)</a:t>
            </a:r>
          </a:p>
          <a:p>
            <a:r>
              <a:rPr lang="en-US" dirty="0"/>
              <a:t>Second, </a:t>
            </a:r>
            <a:r>
              <a:rPr lang="en-US" dirty="0">
                <a:solidFill>
                  <a:srgbClr val="0000FF"/>
                </a:solidFill>
              </a:rPr>
              <a:t>deletion anomalies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Bob no longer uses a phone</a:t>
            </a:r>
          </a:p>
          <a:p>
            <a:pPr lvl="1"/>
            <a:r>
              <a:rPr lang="en-US" dirty="0"/>
              <a:t>Can we remove Bob’s phone number?</a:t>
            </a:r>
          </a:p>
          <a:p>
            <a:pPr lvl="1"/>
            <a:r>
              <a:rPr lang="en-US" dirty="0"/>
              <a:t>No. (Note: Primary key attributes cannot be NULL)</a:t>
            </a:r>
          </a:p>
          <a:p>
            <a:endParaRPr lang="en-SG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457200" y="1124744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 err="1">
                          <a:latin typeface="Calibri" pitchFamily="34" charset="0"/>
                        </a:rPr>
                        <a:t>PhoneNumber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HomeAddress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67899876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83848384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98765432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319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Insertion Anomalies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68962"/>
            <a:ext cx="8435280" cy="306196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Primary key of the table: </a:t>
            </a:r>
            <a:br>
              <a:rPr lang="en-US" dirty="0"/>
            </a:br>
            <a:r>
              <a:rPr lang="en-US" dirty="0"/>
              <a:t>	(NRIC, </a:t>
            </a:r>
            <a:r>
              <a:rPr lang="en-US" dirty="0" err="1"/>
              <a:t>PhoneNumber</a:t>
            </a:r>
            <a:r>
              <a:rPr lang="en-US" dirty="0"/>
              <a:t>)</a:t>
            </a:r>
          </a:p>
          <a:p>
            <a:r>
              <a:rPr lang="en-US" dirty="0"/>
              <a:t>Third, </a:t>
            </a:r>
            <a:r>
              <a:rPr lang="en-US" dirty="0">
                <a:solidFill>
                  <a:srgbClr val="0000FF"/>
                </a:solidFill>
              </a:rPr>
              <a:t>insertion anomalies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Name = Cathy, NRIC = 9394, </a:t>
            </a:r>
            <a:r>
              <a:rPr lang="en-US" dirty="0" err="1"/>
              <a:t>HomeAddress</a:t>
            </a:r>
            <a:r>
              <a:rPr lang="en-US" dirty="0"/>
              <a:t> = </a:t>
            </a:r>
            <a:r>
              <a:rPr lang="en-US" dirty="0" err="1"/>
              <a:t>YiShun</a:t>
            </a:r>
            <a:endParaRPr lang="en-US" dirty="0"/>
          </a:p>
          <a:p>
            <a:pPr lvl="1"/>
            <a:r>
              <a:rPr lang="en-US" dirty="0"/>
              <a:t>Can we insert this information into the table?</a:t>
            </a:r>
          </a:p>
          <a:p>
            <a:pPr lvl="1"/>
            <a:r>
              <a:rPr lang="en-US" dirty="0"/>
              <a:t>No. (Note: Primary key attributes cannot be NULL)</a:t>
            </a:r>
          </a:p>
          <a:p>
            <a:endParaRPr lang="en-SG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457200" y="1124744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 err="1">
                          <a:latin typeface="Calibri" pitchFamily="34" charset="0"/>
                        </a:rPr>
                        <a:t>PhoneNumber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HomeAddress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67899876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83848384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98765432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3068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68963"/>
            <a:ext cx="8435280" cy="9361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How do we get rid of those anomalies?</a:t>
            </a:r>
          </a:p>
          <a:p>
            <a:r>
              <a:rPr lang="en-US" dirty="0">
                <a:solidFill>
                  <a:srgbClr val="0000FF"/>
                </a:solidFill>
              </a:rPr>
              <a:t>Normalize</a:t>
            </a:r>
            <a:r>
              <a:rPr lang="en-US" dirty="0"/>
              <a:t> the table (i.e., decompose it)</a:t>
            </a:r>
          </a:p>
          <a:p>
            <a:endParaRPr lang="en-SG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457200" y="1124744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 err="1">
                          <a:latin typeface="Calibri" pitchFamily="34" charset="0"/>
                        </a:rPr>
                        <a:t>PhoneNumber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HomeAddress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67899876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83848384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98765432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/>
        </p:nvGraphicFramePr>
        <p:xfrm>
          <a:off x="467544" y="4221088"/>
          <a:ext cx="4536504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HomeAddress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292080" y="4249688"/>
          <a:ext cx="3384376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1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 err="1">
                          <a:latin typeface="Calibri" pitchFamily="34" charset="0"/>
                        </a:rPr>
                        <a:t>PhoneNumber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67899876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83848384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98765432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3346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Normalization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36914"/>
            <a:ext cx="8229600" cy="349401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Redundancy?</a:t>
            </a:r>
            <a:endParaRPr lang="en-SG" dirty="0"/>
          </a:p>
          <a:p>
            <a:pPr lvl="1"/>
            <a:r>
              <a:rPr lang="en-US" dirty="0"/>
              <a:t>No. (Alice’s address is no longer duplicated.)</a:t>
            </a:r>
          </a:p>
          <a:p>
            <a:r>
              <a:rPr lang="en-US" dirty="0"/>
              <a:t>Update anomalies?</a:t>
            </a:r>
          </a:p>
          <a:p>
            <a:pPr lvl="1"/>
            <a:r>
              <a:rPr lang="en-US" dirty="0"/>
              <a:t>No. (There is only one place where we can update the address of Alice)</a:t>
            </a:r>
          </a:p>
          <a:p>
            <a:r>
              <a:rPr lang="en-US" dirty="0"/>
              <a:t> Deletion anomalies?</a:t>
            </a:r>
          </a:p>
          <a:p>
            <a:pPr lvl="1"/>
            <a:r>
              <a:rPr lang="en-US" dirty="0"/>
              <a:t>No. (We can freely delete Bob’s phone number)</a:t>
            </a:r>
          </a:p>
          <a:p>
            <a:r>
              <a:rPr lang="en-US" dirty="0"/>
              <a:t> Insertion anomalies?</a:t>
            </a:r>
          </a:p>
          <a:p>
            <a:pPr lvl="1"/>
            <a:r>
              <a:rPr lang="en-US" dirty="0"/>
              <a:t>No. (We can insert an individual with a phone)</a:t>
            </a: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467544" y="1124744"/>
          <a:ext cx="4536504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HomeAddress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292080" y="1153344"/>
          <a:ext cx="3384376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1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 err="1">
                          <a:latin typeface="Calibri" pitchFamily="34" charset="0"/>
                        </a:rPr>
                        <a:t>PhoneNumber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67899876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83848384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98765432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230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Normalization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07605"/>
            <a:ext cx="8229600" cy="3123320"/>
          </a:xfrm>
        </p:spPr>
        <p:txBody>
          <a:bodyPr>
            <a:normAutofit/>
          </a:bodyPr>
          <a:lstStyle/>
          <a:p>
            <a:r>
              <a:rPr lang="en-US" dirty="0"/>
              <a:t>How do we perform such normalizations?</a:t>
            </a:r>
          </a:p>
          <a:p>
            <a:r>
              <a:rPr lang="en-US" dirty="0"/>
              <a:t>Following some procedures designed based on normal forms</a:t>
            </a: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467544" y="1124744"/>
          <a:ext cx="4536504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HomeAddress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292080" y="1153344"/>
          <a:ext cx="3384376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1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 err="1">
                          <a:latin typeface="Calibri" pitchFamily="34" charset="0"/>
                        </a:rPr>
                        <a:t>PhoneNumber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67899876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83848384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874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98765432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7548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0B365-67C2-460F-86D3-462D585A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428E-3ACF-4159-BC01-4CFF5A349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do it step by step: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Functional dependencies (FD)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Closures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Keys, </a:t>
            </a:r>
            <a:r>
              <a:rPr lang="en-US" dirty="0" err="1"/>
              <a:t>superkeys</a:t>
            </a:r>
            <a:r>
              <a:rPr lang="en-US" dirty="0"/>
              <a:t>, and prime attributes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Normal forms and schema refinement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E35C9-6029-4301-917A-7F709BC63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15</a:t>
            </a:fld>
            <a:endParaRPr lang="en-US" altLang="zh-CN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51D135AC-7E2B-48F0-9945-384A0E48784F}"/>
              </a:ext>
            </a:extLst>
          </p:cNvPr>
          <p:cNvSpPr/>
          <p:nvPr/>
        </p:nvSpPr>
        <p:spPr bwMode="auto">
          <a:xfrm>
            <a:off x="1656080" y="2668654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18CA9B61-55CB-4544-8FC8-E48009B56253}"/>
              </a:ext>
            </a:extLst>
          </p:cNvPr>
          <p:cNvSpPr/>
          <p:nvPr/>
        </p:nvSpPr>
        <p:spPr bwMode="auto">
          <a:xfrm>
            <a:off x="1654242" y="3702401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931D60E1-DC5E-4D27-8892-5770C0FB7335}"/>
              </a:ext>
            </a:extLst>
          </p:cNvPr>
          <p:cNvSpPr/>
          <p:nvPr/>
        </p:nvSpPr>
        <p:spPr bwMode="auto">
          <a:xfrm>
            <a:off x="1652404" y="4769200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7162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Example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68962"/>
            <a:ext cx="8435280" cy="306196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 mentioned that this table is bad</a:t>
            </a:r>
          </a:p>
          <a:p>
            <a:r>
              <a:rPr lang="en-US" dirty="0"/>
              <a:t>What makes it bad?</a:t>
            </a:r>
          </a:p>
          <a:p>
            <a:pPr lvl="1"/>
            <a:r>
              <a:rPr lang="en-US" dirty="0"/>
              <a:t>Some dependency between NRIC and </a:t>
            </a:r>
            <a:r>
              <a:rPr lang="en-US" dirty="0" err="1"/>
              <a:t>HomeAddress</a:t>
            </a:r>
            <a:endParaRPr lang="en-US" dirty="0"/>
          </a:p>
          <a:p>
            <a:r>
              <a:rPr lang="en-US" dirty="0"/>
              <a:t>In particular, NRIC uniquely decides </a:t>
            </a:r>
            <a:r>
              <a:rPr lang="en-US" dirty="0" err="1"/>
              <a:t>HomeAddress</a:t>
            </a:r>
            <a:endParaRPr lang="en-US" dirty="0"/>
          </a:p>
          <a:p>
            <a:r>
              <a:rPr lang="en-US" dirty="0"/>
              <a:t>This is called a </a:t>
            </a:r>
            <a:r>
              <a:rPr lang="en-US" dirty="0">
                <a:solidFill>
                  <a:srgbClr val="0000FF"/>
                </a:solidFill>
              </a:rPr>
              <a:t>functional dependency </a:t>
            </a:r>
            <a:r>
              <a:rPr lang="en-US" dirty="0"/>
              <a:t>(FD)</a:t>
            </a:r>
          </a:p>
          <a:p>
            <a:pPr lvl="1"/>
            <a:r>
              <a:rPr lang="en-US" dirty="0"/>
              <a:t>Denoted as NRIC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HomeAddress</a:t>
            </a:r>
            <a:endParaRPr lang="en-US" dirty="0"/>
          </a:p>
          <a:p>
            <a:endParaRPr lang="en-US" dirty="0">
              <a:solidFill>
                <a:srgbClr val="A50021"/>
              </a:solidFill>
            </a:endParaRPr>
          </a:p>
          <a:p>
            <a:endParaRPr lang="en-SG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/>
        </p:nvGraphicFramePr>
        <p:xfrm>
          <a:off x="457200" y="1124744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 err="1">
                          <a:latin typeface="Calibri" pitchFamily="34" charset="0"/>
                        </a:rPr>
                        <a:t>PhoneNumber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HomeAddress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67899876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83848384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98765432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054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E31A2-8622-4035-93EE-ABB02A8DE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 of FD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A5E4F-67F5-43C7-BB26-1C586141D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73630"/>
            <a:ext cx="8229600" cy="485729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Let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m</a:t>
            </a:r>
            <a:r>
              <a:rPr lang="en-US" dirty="0"/>
              <a:t>, B</a:t>
            </a:r>
            <a:r>
              <a:rPr lang="en-US" baseline="-25000" dirty="0"/>
              <a:t>1</a:t>
            </a:r>
            <a:r>
              <a:rPr lang="en-US" dirty="0"/>
              <a:t>, B</a:t>
            </a:r>
            <a:r>
              <a:rPr lang="en-US" baseline="-25000" dirty="0"/>
              <a:t>2</a:t>
            </a:r>
            <a:r>
              <a:rPr lang="en-US" dirty="0"/>
              <a:t>, …, B</a:t>
            </a:r>
            <a:r>
              <a:rPr lang="en-US" baseline="-25000" dirty="0"/>
              <a:t>n </a:t>
            </a:r>
            <a:r>
              <a:rPr lang="en-US" dirty="0"/>
              <a:t>be some attributes</a:t>
            </a:r>
          </a:p>
          <a:p>
            <a:r>
              <a:rPr lang="en-US" dirty="0"/>
              <a:t>We say that A</a:t>
            </a:r>
            <a:r>
              <a:rPr lang="en-US" baseline="-25000" dirty="0"/>
              <a:t>1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…A</a:t>
            </a:r>
            <a:r>
              <a:rPr lang="en-US" baseline="-25000" dirty="0"/>
              <a:t>m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B</a:t>
            </a:r>
            <a:r>
              <a:rPr lang="en-US" baseline="-25000" dirty="0"/>
              <a:t>1</a:t>
            </a:r>
            <a:r>
              <a:rPr lang="en-US" dirty="0"/>
              <a:t>B</a:t>
            </a:r>
            <a:r>
              <a:rPr lang="en-US" baseline="-25000" dirty="0"/>
              <a:t>2</a:t>
            </a:r>
            <a:r>
              <a:rPr lang="en-US" dirty="0"/>
              <a:t>…B</a:t>
            </a:r>
            <a:r>
              <a:rPr lang="en-US" baseline="-25000" dirty="0"/>
              <a:t>n</a:t>
            </a:r>
            <a:r>
              <a:rPr lang="en-US" dirty="0"/>
              <a:t>, if:</a:t>
            </a:r>
          </a:p>
          <a:p>
            <a:pPr lvl="1"/>
            <a:r>
              <a:rPr lang="en-US" dirty="0"/>
              <a:t>Whenever two objects have the same values on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and A</a:t>
            </a:r>
            <a:r>
              <a:rPr lang="en-US" baseline="-25000" dirty="0"/>
              <a:t>m</a:t>
            </a:r>
            <a:r>
              <a:rPr lang="en-US" dirty="0"/>
              <a:t>, </a:t>
            </a:r>
          </a:p>
          <a:p>
            <a:pPr lvl="1"/>
            <a:r>
              <a:rPr lang="en-US" dirty="0"/>
              <a:t>they always have the same values on B</a:t>
            </a:r>
            <a:r>
              <a:rPr lang="en-US" baseline="-25000" dirty="0"/>
              <a:t>1</a:t>
            </a:r>
            <a:r>
              <a:rPr lang="en-US" dirty="0"/>
              <a:t>, B</a:t>
            </a:r>
            <a:r>
              <a:rPr lang="en-US" baseline="-25000" dirty="0"/>
              <a:t>2</a:t>
            </a:r>
            <a:r>
              <a:rPr lang="en-US" dirty="0"/>
              <a:t>, … , B</a:t>
            </a:r>
            <a:r>
              <a:rPr lang="en-US" baseline="-25000" dirty="0"/>
              <a:t>n</a:t>
            </a:r>
            <a:endParaRPr lang="en-US" dirty="0"/>
          </a:p>
          <a:p>
            <a:r>
              <a:rPr lang="en-US" dirty="0"/>
              <a:t>Example: NRIC </a:t>
            </a:r>
            <a:r>
              <a:rPr lang="en-US" dirty="0">
                <a:sym typeface="Wingdings" pitchFamily="2" charset="2"/>
              </a:rPr>
              <a:t> Name</a:t>
            </a:r>
          </a:p>
          <a:p>
            <a:pPr lvl="1"/>
            <a:r>
              <a:rPr lang="en-US" dirty="0">
                <a:sym typeface="Wingdings" pitchFamily="2" charset="2"/>
              </a:rPr>
              <a:t>Read as </a:t>
            </a:r>
            <a:r>
              <a:rPr lang="en-US">
                <a:sym typeface="Wingdings" pitchFamily="2" charset="2"/>
              </a:rPr>
              <a:t>"NRIC </a:t>
            </a:r>
            <a:r>
              <a:rPr lang="en-US" dirty="0">
                <a:sym typeface="Wingdings" pitchFamily="2" charset="2"/>
              </a:rPr>
              <a:t>decides Name" or </a:t>
            </a:r>
            <a:r>
              <a:rPr lang="en-US">
                <a:sym typeface="Wingdings" pitchFamily="2" charset="2"/>
              </a:rPr>
              <a:t>"NRIC </a:t>
            </a:r>
            <a:r>
              <a:rPr lang="en-US" dirty="0">
                <a:sym typeface="Wingdings" pitchFamily="2" charset="2"/>
              </a:rPr>
              <a:t>determines Name"</a:t>
            </a:r>
          </a:p>
          <a:p>
            <a:r>
              <a:rPr lang="en-US" dirty="0">
                <a:sym typeface="Wingdings" pitchFamily="2" charset="2"/>
              </a:rPr>
              <a:t>Meaning: If two tuples have the same NRIC value, then they have the same Name value</a:t>
            </a:r>
            <a:endParaRPr lang="en-US" dirty="0"/>
          </a:p>
          <a:p>
            <a:pPr lvl="1"/>
            <a:endParaRPr lang="en-US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A90DD3-4C65-4217-AF54-8FE6CA697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1889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E6F6F-5DF4-41E0-8ADE-337F12249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DE50F-5BCE-4622-AA75-0899D3E94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err="1"/>
              <a:t>Matric_Number</a:t>
            </a:r>
            <a:r>
              <a:rPr lang="en-SG" dirty="0"/>
              <a:t> </a:t>
            </a:r>
            <a:r>
              <a:rPr lang="en-SG" dirty="0">
                <a:sym typeface="Wingdings" panose="05000000000000000000" pitchFamily="2" charset="2"/>
              </a:rPr>
              <a:t> </a:t>
            </a:r>
            <a:r>
              <a:rPr lang="en-SG" dirty="0" err="1">
                <a:sym typeface="Wingdings" panose="05000000000000000000" pitchFamily="2" charset="2"/>
              </a:rPr>
              <a:t>Student_Name</a:t>
            </a:r>
            <a:endParaRPr lang="en-SG" dirty="0">
              <a:sym typeface="Wingdings" panose="05000000000000000000" pitchFamily="2" charset="2"/>
            </a:endParaRPr>
          </a:p>
          <a:p>
            <a:endParaRPr lang="en-SG" dirty="0"/>
          </a:p>
          <a:p>
            <a:endParaRPr lang="en-SG" dirty="0"/>
          </a:p>
          <a:p>
            <a:r>
              <a:rPr lang="en-SG" dirty="0" err="1"/>
              <a:t>Postal_Code</a:t>
            </a:r>
            <a:r>
              <a:rPr lang="en-SG" dirty="0">
                <a:sym typeface="Wingdings" panose="05000000000000000000" pitchFamily="2" charset="2"/>
              </a:rPr>
              <a:t>  </a:t>
            </a:r>
            <a:r>
              <a:rPr lang="en-SG" dirty="0" err="1">
                <a:sym typeface="Wingdings" panose="05000000000000000000" pitchFamily="2" charset="2"/>
              </a:rPr>
              <a:t>Unit_Number</a:t>
            </a:r>
            <a:endParaRPr lang="en-SG" dirty="0"/>
          </a:p>
          <a:p>
            <a:r>
              <a:rPr lang="en-SG" dirty="0" err="1"/>
              <a:t>Matric_Number</a:t>
            </a:r>
            <a:r>
              <a:rPr lang="en-SG" dirty="0">
                <a:sym typeface="Wingdings" panose="05000000000000000000" pitchFamily="2" charset="2"/>
              </a:rPr>
              <a:t>  Degree</a:t>
            </a:r>
          </a:p>
          <a:p>
            <a:pPr lvl="1"/>
            <a:r>
              <a:rPr lang="en-SG" dirty="0"/>
              <a:t>We have double degrees</a:t>
            </a:r>
          </a:p>
          <a:p>
            <a:pPr marL="344487" lvl="1" indent="0">
              <a:buNone/>
            </a:pP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8FBFB5-6123-4C64-8683-C5AA3250B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18</a:t>
            </a:fld>
            <a:endParaRPr lang="en-US" altLang="zh-C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CA7283-7452-4198-8C65-714559A4AABF}"/>
              </a:ext>
            </a:extLst>
          </p:cNvPr>
          <p:cNvCxnSpPr>
            <a:cxnSpLocks/>
          </p:cNvCxnSpPr>
          <p:nvPr/>
        </p:nvCxnSpPr>
        <p:spPr bwMode="auto">
          <a:xfrm flipH="1">
            <a:off x="3113960" y="3494314"/>
            <a:ext cx="73477" cy="28575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9AD9449-0175-47FA-914E-862E37966BEA}"/>
              </a:ext>
            </a:extLst>
          </p:cNvPr>
          <p:cNvCxnSpPr>
            <a:cxnSpLocks/>
          </p:cNvCxnSpPr>
          <p:nvPr/>
        </p:nvCxnSpPr>
        <p:spPr bwMode="auto">
          <a:xfrm flipH="1">
            <a:off x="3692334" y="4085984"/>
            <a:ext cx="73477" cy="28575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854223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BB432-4ACA-4850-A7E5-B7E155A37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FDs on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BD07B-0028-4C82-895E-C9B779B8A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34838"/>
            <a:ext cx="8229600" cy="4996089"/>
          </a:xfrm>
        </p:spPr>
        <p:txBody>
          <a:bodyPr>
            <a:normAutofit fontScale="92500" lnSpcReduction="10000"/>
          </a:bodyPr>
          <a:lstStyle/>
          <a:p>
            <a:r>
              <a:rPr lang="en-SG" dirty="0"/>
              <a:t>An FD may hold on one table but does not hold on another</a:t>
            </a:r>
          </a:p>
          <a:p>
            <a:r>
              <a:rPr lang="en-SG" dirty="0"/>
              <a:t>Example:</a:t>
            </a:r>
          </a:p>
          <a:p>
            <a:pPr lvl="1"/>
            <a:r>
              <a:rPr lang="en-SG" dirty="0"/>
              <a:t>Supervise( </a:t>
            </a:r>
            <a:r>
              <a:rPr lang="en-SG" dirty="0" err="1"/>
              <a:t>eid</a:t>
            </a:r>
            <a:r>
              <a:rPr lang="en-SG" dirty="0"/>
              <a:t>, </a:t>
            </a:r>
            <a:r>
              <a:rPr lang="en-SG" u="sng" dirty="0" err="1"/>
              <a:t>pid</a:t>
            </a:r>
            <a:r>
              <a:rPr lang="en-SG" dirty="0"/>
              <a:t> )</a:t>
            </a:r>
          </a:p>
          <a:p>
            <a:pPr lvl="2"/>
            <a:r>
              <a:rPr lang="en-SG" dirty="0" err="1"/>
              <a:t>pid</a:t>
            </a:r>
            <a:r>
              <a:rPr lang="en-SG" dirty="0"/>
              <a:t> denotes the id of the project</a:t>
            </a:r>
          </a:p>
          <a:p>
            <a:pPr lvl="2"/>
            <a:r>
              <a:rPr lang="en-SG" dirty="0" err="1"/>
              <a:t>eid</a:t>
            </a:r>
            <a:r>
              <a:rPr lang="en-SG" dirty="0"/>
              <a:t> denotes the employee id of the supervisor for the project</a:t>
            </a:r>
          </a:p>
          <a:p>
            <a:pPr lvl="2"/>
            <a:r>
              <a:rPr lang="en-SG" dirty="0"/>
              <a:t>If each project has only one supervisor, then we have </a:t>
            </a:r>
            <a:r>
              <a:rPr lang="en-SG" dirty="0" err="1"/>
              <a:t>pid</a:t>
            </a:r>
            <a:r>
              <a:rPr lang="en-SG" dirty="0" err="1">
                <a:sym typeface="Wingdings" panose="05000000000000000000" pitchFamily="2" charset="2"/>
              </a:rPr>
              <a:t>eid</a:t>
            </a:r>
            <a:r>
              <a:rPr lang="en-SG" dirty="0">
                <a:sym typeface="Wingdings" panose="05000000000000000000" pitchFamily="2" charset="2"/>
              </a:rPr>
              <a:t> on Supervise</a:t>
            </a:r>
          </a:p>
          <a:p>
            <a:pPr lvl="1"/>
            <a:r>
              <a:rPr lang="en-SG" dirty="0"/>
              <a:t>Work( </a:t>
            </a:r>
            <a:r>
              <a:rPr lang="en-SG" u="sng" dirty="0" err="1"/>
              <a:t>eid</a:t>
            </a:r>
            <a:r>
              <a:rPr lang="en-SG" dirty="0"/>
              <a:t>, </a:t>
            </a:r>
            <a:r>
              <a:rPr lang="en-SG" u="sng" dirty="0" err="1"/>
              <a:t>pid</a:t>
            </a:r>
            <a:r>
              <a:rPr lang="en-SG" dirty="0"/>
              <a:t> )</a:t>
            </a:r>
          </a:p>
          <a:p>
            <a:pPr lvl="2"/>
            <a:r>
              <a:rPr lang="en-SG" dirty="0" err="1"/>
              <a:t>pid</a:t>
            </a:r>
            <a:r>
              <a:rPr lang="en-SG" dirty="0"/>
              <a:t> denotes the id of the project</a:t>
            </a:r>
          </a:p>
          <a:p>
            <a:pPr lvl="2"/>
            <a:r>
              <a:rPr lang="en-SG" dirty="0" err="1"/>
              <a:t>eid</a:t>
            </a:r>
            <a:r>
              <a:rPr lang="en-SG" dirty="0"/>
              <a:t> denotes the id of an employee who work on the project</a:t>
            </a:r>
          </a:p>
          <a:p>
            <a:pPr lvl="2"/>
            <a:r>
              <a:rPr lang="en-SG" dirty="0"/>
              <a:t>We don't have </a:t>
            </a:r>
            <a:r>
              <a:rPr lang="en-SG" dirty="0" err="1"/>
              <a:t>pid</a:t>
            </a:r>
            <a:r>
              <a:rPr lang="en-SG" dirty="0" err="1">
                <a:sym typeface="Wingdings" panose="05000000000000000000" pitchFamily="2" charset="2"/>
              </a:rPr>
              <a:t>eid</a:t>
            </a:r>
            <a:r>
              <a:rPr lang="en-SG" dirty="0">
                <a:sym typeface="Wingdings" panose="05000000000000000000" pitchFamily="2" charset="2"/>
              </a:rPr>
              <a:t> on Work</a:t>
            </a:r>
            <a:endParaRPr lang="en-SG" dirty="0"/>
          </a:p>
          <a:p>
            <a:pPr lvl="2"/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D4B9B-D05D-4018-AB1E-4F066E13F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96978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3762A-085E-4C00-B32B-E1472B533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 in CS2102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3EE9E-EFC3-4FCF-8BF3-D7801B20A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 model</a:t>
            </a:r>
          </a:p>
          <a:p>
            <a:r>
              <a:rPr lang="en-US" dirty="0"/>
              <a:t>Relational algebra</a:t>
            </a:r>
          </a:p>
          <a:p>
            <a:r>
              <a:rPr lang="en-US" dirty="0"/>
              <a:t>SQL</a:t>
            </a:r>
          </a:p>
          <a:p>
            <a:r>
              <a:rPr lang="en-US" dirty="0"/>
              <a:t>PL/</a:t>
            </a:r>
            <a:r>
              <a:rPr lang="en-US" dirty="0" err="1"/>
              <a:t>pgSQL</a:t>
            </a:r>
            <a:endParaRPr lang="en-US" dirty="0"/>
          </a:p>
          <a:p>
            <a:r>
              <a:rPr lang="en-US" dirty="0"/>
              <a:t>Triggers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9887E-C708-48A9-8DB0-377EF81EF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2765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60850"/>
            <a:ext cx="8229600" cy="4070077"/>
          </a:xfrm>
        </p:spPr>
        <p:txBody>
          <a:bodyPr/>
          <a:lstStyle/>
          <a:p>
            <a:r>
              <a:rPr lang="en-US" dirty="0"/>
              <a:t>Find the functional dependencies that are </a:t>
            </a:r>
            <a:r>
              <a:rPr lang="en-US" dirty="0">
                <a:solidFill>
                  <a:srgbClr val="A50021"/>
                </a:solidFill>
              </a:rPr>
              <a:t>FALSE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on the above table</a:t>
            </a:r>
          </a:p>
          <a:p>
            <a:pPr lvl="1"/>
            <a:r>
              <a:rPr lang="en-US" dirty="0">
                <a:sym typeface="Wingdings" pitchFamily="2" charset="2"/>
              </a:rPr>
              <a:t>Category  Department</a:t>
            </a:r>
          </a:p>
          <a:p>
            <a:pPr lvl="1"/>
            <a:r>
              <a:rPr lang="en-US" dirty="0">
                <a:sym typeface="Wingdings" pitchFamily="2" charset="2"/>
              </a:rPr>
              <a:t>Category, Color  Price</a:t>
            </a:r>
          </a:p>
          <a:p>
            <a:pPr lvl="1"/>
            <a:r>
              <a:rPr lang="en-US" dirty="0">
                <a:sym typeface="Wingdings" pitchFamily="2" charset="2"/>
              </a:rPr>
              <a:t>Price  Color</a:t>
            </a:r>
          </a:p>
          <a:p>
            <a:pPr lvl="1"/>
            <a:r>
              <a:rPr lang="en-US" dirty="0">
                <a:sym typeface="Wingdings" pitchFamily="2" charset="2"/>
              </a:rPr>
              <a:t>Name  Color</a:t>
            </a:r>
          </a:p>
          <a:p>
            <a:pPr lvl="1"/>
            <a:r>
              <a:rPr lang="en-US" dirty="0">
                <a:sym typeface="Wingdings" pitchFamily="2" charset="2"/>
              </a:rPr>
              <a:t>Department, Category  Name</a:t>
            </a:r>
          </a:p>
          <a:p>
            <a:pPr lvl="1"/>
            <a:r>
              <a:rPr lang="en-US" dirty="0">
                <a:sym typeface="Wingdings" pitchFamily="2" charset="2"/>
              </a:rPr>
              <a:t>Color, Department  Name, Price, Category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395536" y="260648"/>
          <a:ext cx="8208912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2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2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Category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Color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Department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Price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Gizmo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Gadget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Green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Toys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49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Tweaker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Gadget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Black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Calibri" pitchFamily="34" charset="0"/>
                        </a:rPr>
                        <a:t>Toys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Calibri" pitchFamily="34" charset="0"/>
                        </a:rPr>
                        <a:t>99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Gizmo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Stationary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Green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Office Supplies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59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0065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FDs Come From?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363272" cy="4530725"/>
          </a:xfrm>
        </p:spPr>
        <p:txBody>
          <a:bodyPr/>
          <a:lstStyle/>
          <a:p>
            <a:r>
              <a:rPr lang="en-US" dirty="0"/>
              <a:t>From common sense</a:t>
            </a:r>
          </a:p>
          <a:p>
            <a:r>
              <a:rPr lang="en-US" dirty="0"/>
              <a:t>From the application’s requirements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Purchase( </a:t>
            </a:r>
            <a:r>
              <a:rPr lang="en-US" dirty="0" err="1"/>
              <a:t>CustomerID</a:t>
            </a:r>
            <a:r>
              <a:rPr lang="en-US" dirty="0"/>
              <a:t>, </a:t>
            </a:r>
            <a:r>
              <a:rPr lang="en-US" dirty="0" err="1"/>
              <a:t>ProductID</a:t>
            </a:r>
            <a:r>
              <a:rPr lang="en-US" dirty="0"/>
              <a:t>, </a:t>
            </a:r>
            <a:r>
              <a:rPr lang="en-US" dirty="0" err="1"/>
              <a:t>ShopID</a:t>
            </a:r>
            <a:r>
              <a:rPr lang="en-US" dirty="0"/>
              <a:t>, Price, Date )</a:t>
            </a:r>
          </a:p>
          <a:p>
            <a:pPr lvl="1"/>
            <a:r>
              <a:rPr lang="en-US" dirty="0"/>
              <a:t>Requirement: Each shop can sell at most one product</a:t>
            </a:r>
          </a:p>
          <a:p>
            <a:pPr lvl="1"/>
            <a:r>
              <a:rPr lang="en-US" dirty="0"/>
              <a:t>FD implied: </a:t>
            </a:r>
            <a:r>
              <a:rPr lang="en-US" dirty="0" err="1">
                <a:sym typeface="Wingdings" pitchFamily="2" charset="2"/>
              </a:rPr>
              <a:t>ShopID</a:t>
            </a:r>
            <a:r>
              <a:rPr lang="en-US" dirty="0">
                <a:sym typeface="Wingdings" pitchFamily="2" charset="2"/>
              </a:rPr>
              <a:t>  </a:t>
            </a:r>
            <a:r>
              <a:rPr lang="en-US" dirty="0" err="1"/>
              <a:t>ProductID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499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363272" cy="4530725"/>
          </a:xfrm>
        </p:spPr>
        <p:txBody>
          <a:bodyPr/>
          <a:lstStyle/>
          <a:p>
            <a:r>
              <a:rPr lang="en-US" dirty="0"/>
              <a:t>Purchase( </a:t>
            </a:r>
            <a:r>
              <a:rPr lang="en-US" dirty="0" err="1"/>
              <a:t>CustomerID</a:t>
            </a:r>
            <a:r>
              <a:rPr lang="en-US" dirty="0"/>
              <a:t>, </a:t>
            </a:r>
            <a:r>
              <a:rPr lang="en-US" dirty="0" err="1"/>
              <a:t>ProductID</a:t>
            </a:r>
            <a:r>
              <a:rPr lang="en-US" dirty="0"/>
              <a:t>, </a:t>
            </a:r>
            <a:r>
              <a:rPr lang="en-US" dirty="0" err="1"/>
              <a:t>ShopID</a:t>
            </a:r>
            <a:r>
              <a:rPr lang="en-US" dirty="0"/>
              <a:t>, Price, Date )</a:t>
            </a:r>
          </a:p>
          <a:p>
            <a:r>
              <a:rPr lang="en-US" dirty="0"/>
              <a:t>Requirement: No two customers buy the same product</a:t>
            </a:r>
          </a:p>
          <a:p>
            <a:r>
              <a:rPr lang="en-US" dirty="0"/>
              <a:t>FD implied: </a:t>
            </a:r>
            <a:r>
              <a:rPr lang="en-US" dirty="0" err="1"/>
              <a:t>ProductID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CustomerID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83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363272" cy="4530725"/>
          </a:xfrm>
        </p:spPr>
        <p:txBody>
          <a:bodyPr/>
          <a:lstStyle/>
          <a:p>
            <a:r>
              <a:rPr lang="en-US" dirty="0"/>
              <a:t>Purchase( </a:t>
            </a:r>
            <a:r>
              <a:rPr lang="en-US" dirty="0" err="1"/>
              <a:t>CustomerID</a:t>
            </a:r>
            <a:r>
              <a:rPr lang="en-US" dirty="0"/>
              <a:t>, </a:t>
            </a:r>
            <a:r>
              <a:rPr lang="en-US" dirty="0" err="1"/>
              <a:t>ProductID</a:t>
            </a:r>
            <a:r>
              <a:rPr lang="en-US" dirty="0"/>
              <a:t>, </a:t>
            </a:r>
            <a:r>
              <a:rPr lang="en-US" dirty="0" err="1"/>
              <a:t>ShopID</a:t>
            </a:r>
            <a:r>
              <a:rPr lang="en-US" dirty="0"/>
              <a:t>, Price, Date )</a:t>
            </a:r>
          </a:p>
          <a:p>
            <a:r>
              <a:rPr lang="en-US" dirty="0"/>
              <a:t>Requirement: No two shops sell the same product</a:t>
            </a:r>
          </a:p>
          <a:p>
            <a:r>
              <a:rPr lang="en-US" dirty="0"/>
              <a:t>FD implied: </a:t>
            </a:r>
            <a:r>
              <a:rPr lang="en-US" dirty="0" err="1"/>
              <a:t>ProductID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ShopID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19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363272" cy="4530725"/>
          </a:xfrm>
        </p:spPr>
        <p:txBody>
          <a:bodyPr/>
          <a:lstStyle/>
          <a:p>
            <a:r>
              <a:rPr lang="en-US" dirty="0"/>
              <a:t>Purchase( </a:t>
            </a:r>
            <a:r>
              <a:rPr lang="en-US" dirty="0" err="1"/>
              <a:t>CustomerID</a:t>
            </a:r>
            <a:r>
              <a:rPr lang="en-US" dirty="0"/>
              <a:t>, </a:t>
            </a:r>
            <a:r>
              <a:rPr lang="en-US" dirty="0" err="1"/>
              <a:t>ProductID</a:t>
            </a:r>
            <a:r>
              <a:rPr lang="en-US" dirty="0"/>
              <a:t>, </a:t>
            </a:r>
            <a:r>
              <a:rPr lang="en-US" dirty="0" err="1"/>
              <a:t>ShopID</a:t>
            </a:r>
            <a:r>
              <a:rPr lang="en-US" dirty="0"/>
              <a:t>, Price, Date )</a:t>
            </a:r>
          </a:p>
          <a:p>
            <a:r>
              <a:rPr lang="en-US" dirty="0"/>
              <a:t>Requirement: No two shops sell the same product on the same date</a:t>
            </a:r>
          </a:p>
          <a:p>
            <a:r>
              <a:rPr lang="en-US" dirty="0"/>
              <a:t>FD implied: </a:t>
            </a:r>
            <a:r>
              <a:rPr lang="en-US" dirty="0" err="1"/>
              <a:t>ProductID</a:t>
            </a:r>
            <a:r>
              <a:rPr lang="en-US" dirty="0"/>
              <a:t>, Date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ShopID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367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363272" cy="4530725"/>
          </a:xfrm>
        </p:spPr>
        <p:txBody>
          <a:bodyPr/>
          <a:lstStyle/>
          <a:p>
            <a:r>
              <a:rPr lang="en-US" dirty="0"/>
              <a:t>Purchase( </a:t>
            </a:r>
            <a:r>
              <a:rPr lang="en-US" dirty="0" err="1"/>
              <a:t>CustomerID</a:t>
            </a:r>
            <a:r>
              <a:rPr lang="en-US" dirty="0"/>
              <a:t>, </a:t>
            </a:r>
            <a:r>
              <a:rPr lang="en-US" dirty="0" err="1"/>
              <a:t>ProductID</a:t>
            </a:r>
            <a:r>
              <a:rPr lang="en-US" dirty="0"/>
              <a:t>, </a:t>
            </a:r>
            <a:r>
              <a:rPr lang="en-US" dirty="0" err="1"/>
              <a:t>ShopID</a:t>
            </a:r>
            <a:r>
              <a:rPr lang="en-US" dirty="0"/>
              <a:t>, Price, Date )</a:t>
            </a:r>
          </a:p>
          <a:p>
            <a:r>
              <a:rPr lang="en-US" dirty="0"/>
              <a:t>Requirement: No shop should sell the same product to the same customer on the same date at two different prices</a:t>
            </a:r>
          </a:p>
          <a:p>
            <a:r>
              <a:rPr lang="en-US" dirty="0"/>
              <a:t>FD implied: </a:t>
            </a:r>
            <a:br>
              <a:rPr lang="en-US" dirty="0"/>
            </a:br>
            <a:r>
              <a:rPr lang="en-US" dirty="0" err="1"/>
              <a:t>CustomerID</a:t>
            </a:r>
            <a:r>
              <a:rPr lang="en-US" dirty="0"/>
              <a:t>, </a:t>
            </a:r>
            <a:r>
              <a:rPr lang="en-US" dirty="0" err="1"/>
              <a:t>ProductID</a:t>
            </a:r>
            <a:r>
              <a:rPr lang="en-US" dirty="0"/>
              <a:t>, </a:t>
            </a:r>
            <a:r>
              <a:rPr lang="en-US" dirty="0" err="1"/>
              <a:t>ShopID</a:t>
            </a:r>
            <a:r>
              <a:rPr lang="en-US" dirty="0"/>
              <a:t>, Date </a:t>
            </a:r>
            <a:r>
              <a:rPr lang="en-US" dirty="0">
                <a:sym typeface="Wingdings" pitchFamily="2" charset="2"/>
              </a:rPr>
              <a:t> Price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340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50CDF-0034-4E29-8FA5-B560568F3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B6864-3E52-4DBE-BDBB-F2885314F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Now we know what FDs are</a:t>
            </a:r>
          </a:p>
          <a:p>
            <a:r>
              <a:rPr lang="en-SG" dirty="0"/>
              <a:t>Next, we will discuss how to do </a:t>
            </a:r>
            <a:r>
              <a:rPr lang="en-SG" dirty="0">
                <a:solidFill>
                  <a:srgbClr val="0739D0"/>
                </a:solidFill>
              </a:rPr>
              <a:t>reasoning</a:t>
            </a:r>
            <a:r>
              <a:rPr lang="en-SG" dirty="0"/>
              <a:t> with FDs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36D91-F2B4-436B-87F6-4F437DBCE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26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9062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15921-9EC1-4063-A48C-0450982F2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FD Reasoning: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66BFC-F5E4-46F4-BD2D-E8A42AD8F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We know that</a:t>
            </a:r>
          </a:p>
          <a:p>
            <a:pPr lvl="1"/>
            <a:r>
              <a:rPr lang="en-SG" dirty="0"/>
              <a:t>NRIC </a:t>
            </a:r>
            <a:r>
              <a:rPr lang="en-SG" dirty="0">
                <a:sym typeface="Wingdings" panose="05000000000000000000" pitchFamily="2" charset="2"/>
              </a:rPr>
              <a:t> </a:t>
            </a:r>
            <a:r>
              <a:rPr lang="en-SG" dirty="0" err="1">
                <a:sym typeface="Wingdings" panose="05000000000000000000" pitchFamily="2" charset="2"/>
              </a:rPr>
              <a:t>Matric_Number</a:t>
            </a:r>
            <a:r>
              <a:rPr lang="en-SG" dirty="0">
                <a:sym typeface="Wingdings" panose="05000000000000000000" pitchFamily="2" charset="2"/>
              </a:rPr>
              <a:t>, and</a:t>
            </a:r>
          </a:p>
          <a:p>
            <a:pPr lvl="1"/>
            <a:r>
              <a:rPr lang="en-SG" dirty="0" err="1"/>
              <a:t>Matric_Number</a:t>
            </a:r>
            <a:r>
              <a:rPr lang="en-SG" dirty="0"/>
              <a:t> </a:t>
            </a:r>
            <a:r>
              <a:rPr lang="en-SG" dirty="0">
                <a:sym typeface="Wingdings" panose="05000000000000000000" pitchFamily="2" charset="2"/>
              </a:rPr>
              <a:t> Name</a:t>
            </a:r>
          </a:p>
          <a:p>
            <a:r>
              <a:rPr lang="en-SG" dirty="0"/>
              <a:t>We can derive</a:t>
            </a:r>
          </a:p>
          <a:p>
            <a:pPr lvl="1"/>
            <a:r>
              <a:rPr lang="en-SG" dirty="0"/>
              <a:t>NRIC </a:t>
            </a:r>
            <a:r>
              <a:rPr lang="en-SG" dirty="0">
                <a:sym typeface="Wingdings" panose="05000000000000000000" pitchFamily="2" charset="2"/>
              </a:rPr>
              <a:t> Name, by transitivity</a:t>
            </a:r>
          </a:p>
          <a:p>
            <a:r>
              <a:rPr lang="en-SG" dirty="0">
                <a:sym typeface="Wingdings" panose="05000000000000000000" pitchFamily="2" charset="2"/>
              </a:rPr>
              <a:t>FD reasoning: given a set of FDs, figure out what other FDs they can </a:t>
            </a:r>
            <a:r>
              <a:rPr lang="en-SG" dirty="0">
                <a:solidFill>
                  <a:srgbClr val="0000CC"/>
                </a:solidFill>
                <a:sym typeface="Wingdings" panose="05000000000000000000" pitchFamily="2" charset="2"/>
              </a:rPr>
              <a:t>imply</a:t>
            </a:r>
          </a:p>
          <a:p>
            <a:r>
              <a:rPr lang="en-SG" dirty="0">
                <a:sym typeface="Wingdings" panose="05000000000000000000" pitchFamily="2" charset="2"/>
              </a:rPr>
              <a:t>This is important for normal forms</a:t>
            </a: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0262B-4FDD-48CE-83E5-FFB1C58B8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27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05279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E40F-C015-4707-83A2-38C0F6BE4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Armstrong’s Axioms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4850A-7BE1-4219-AC2E-835BC5A5D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SG" dirty="0"/>
              <a:t>Three fundamental axioms for FD reasoning</a:t>
            </a:r>
          </a:p>
          <a:p>
            <a:r>
              <a:rPr lang="en-US" dirty="0">
                <a:solidFill>
                  <a:srgbClr val="0000CC"/>
                </a:solidFill>
              </a:rPr>
              <a:t>Axiom of Reflexivity</a:t>
            </a:r>
          </a:p>
          <a:p>
            <a:pPr lvl="1"/>
            <a:r>
              <a:rPr lang="en-US" dirty="0"/>
              <a:t>A set of attributes </a:t>
            </a:r>
            <a:r>
              <a:rPr lang="en-US" dirty="0">
                <a:sym typeface="Wingdings" pitchFamily="2" charset="2"/>
              </a:rPr>
              <a:t> A subset of the attributes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NRIC, Name </a:t>
            </a:r>
            <a:r>
              <a:rPr lang="en-US" dirty="0">
                <a:sym typeface="Wingdings" pitchFamily="2" charset="2"/>
              </a:rPr>
              <a:t> NRIC</a:t>
            </a:r>
          </a:p>
          <a:p>
            <a:pPr lvl="1"/>
            <a:r>
              <a:rPr lang="en-US" dirty="0" err="1">
                <a:sym typeface="Wingdings" pitchFamily="2" charset="2"/>
              </a:rPr>
              <a:t>StudentID</a:t>
            </a:r>
            <a:r>
              <a:rPr lang="en-US" dirty="0">
                <a:sym typeface="Wingdings" pitchFamily="2" charset="2"/>
              </a:rPr>
              <a:t>, Name, Age  Name, Age</a:t>
            </a:r>
          </a:p>
          <a:p>
            <a:pPr lvl="1"/>
            <a:r>
              <a:rPr lang="en-US" dirty="0">
                <a:sym typeface="Wingdings" pitchFamily="2" charset="2"/>
              </a:rPr>
              <a:t>ABCD  ABC</a:t>
            </a:r>
          </a:p>
          <a:p>
            <a:pPr lvl="1"/>
            <a:r>
              <a:rPr lang="en-US" dirty="0">
                <a:sym typeface="Wingdings" pitchFamily="2" charset="2"/>
              </a:rPr>
              <a:t>ABCD  BCD</a:t>
            </a:r>
          </a:p>
          <a:p>
            <a:pPr lvl="1"/>
            <a:r>
              <a:rPr lang="en-US" dirty="0">
                <a:sym typeface="Wingdings" pitchFamily="2" charset="2"/>
              </a:rPr>
              <a:t>ABCD  AD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D4D493-14B4-413F-A30E-83547ECC5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28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06196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E40F-C015-4707-83A2-38C0F6BE4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Armstrong’s Axioms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4850A-7BE1-4219-AC2E-835BC5A5D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SG" dirty="0"/>
              <a:t>Three fundamental axioms for FD reasoning</a:t>
            </a:r>
          </a:p>
          <a:p>
            <a:r>
              <a:rPr lang="en-US" dirty="0">
                <a:solidFill>
                  <a:srgbClr val="0000CC"/>
                </a:solidFill>
              </a:rPr>
              <a:t>Axiom of Augmentation</a:t>
            </a:r>
          </a:p>
          <a:p>
            <a:pPr lvl="1"/>
            <a:r>
              <a:rPr lang="en-US" dirty="0"/>
              <a:t>If A </a:t>
            </a:r>
            <a:r>
              <a:rPr lang="en-US" dirty="0">
                <a:sym typeface="Wingdings" pitchFamily="2" charset="2"/>
              </a:rPr>
              <a:t> B</a:t>
            </a:r>
          </a:p>
          <a:p>
            <a:pPr lvl="1"/>
            <a:r>
              <a:rPr lang="en-US" dirty="0">
                <a:sym typeface="Wingdings" pitchFamily="2" charset="2"/>
              </a:rPr>
              <a:t>then AC  BC for any C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If NRIC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Name 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Then NRIC, Age  Name, Age</a:t>
            </a:r>
          </a:p>
          <a:p>
            <a:pPr lvl="1"/>
            <a:r>
              <a:rPr lang="en-US" dirty="0">
                <a:sym typeface="Wingdings" pitchFamily="2" charset="2"/>
              </a:rPr>
              <a:t>and NRIC, Salary, Weight  Name, Salary, Weight</a:t>
            </a:r>
          </a:p>
          <a:p>
            <a:pPr lvl="1"/>
            <a:r>
              <a:rPr lang="en-US" dirty="0">
                <a:sym typeface="Wingdings" pitchFamily="2" charset="2"/>
              </a:rPr>
              <a:t>and NRIC, </a:t>
            </a:r>
            <a:r>
              <a:rPr lang="en-US" dirty="0" err="1">
                <a:sym typeface="Wingdings" pitchFamily="2" charset="2"/>
              </a:rPr>
              <a:t>Addr</a:t>
            </a:r>
            <a:r>
              <a:rPr lang="en-US" dirty="0">
                <a:sym typeface="Wingdings" pitchFamily="2" charset="2"/>
              </a:rPr>
              <a:t>, Postal  Name, </a:t>
            </a:r>
            <a:r>
              <a:rPr lang="en-US" dirty="0" err="1">
                <a:sym typeface="Wingdings" pitchFamily="2" charset="2"/>
              </a:rPr>
              <a:t>Addr</a:t>
            </a:r>
            <a:r>
              <a:rPr lang="en-US" dirty="0">
                <a:sym typeface="Wingdings" pitchFamily="2" charset="2"/>
              </a:rPr>
              <a:t>, Postal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D4D493-14B4-413F-A30E-83547ECC5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29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5715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5463C-CAA6-4BFE-B9EF-540E0009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A1073-61CA-49D6-B40B-D79ACAD3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 forms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B216E-D02F-4349-A9AC-96363E308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3</a:t>
            </a:fld>
            <a:endParaRPr lang="en-US" altLang="zh-C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CB883CC-556C-F3BD-FCFC-93F03053A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9" y="2548328"/>
            <a:ext cx="5953125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1699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E40F-C015-4707-83A2-38C0F6BE4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Armstrong’s Axioms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4850A-7BE1-4219-AC2E-835BC5A5D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dirty="0"/>
              <a:t>Three fundamental axioms for FD reasoning</a:t>
            </a:r>
          </a:p>
          <a:p>
            <a:r>
              <a:rPr lang="en-US" dirty="0">
                <a:solidFill>
                  <a:srgbClr val="0000CC"/>
                </a:solidFill>
              </a:rPr>
              <a:t>Axiom of Transitivity</a:t>
            </a:r>
          </a:p>
          <a:p>
            <a:pPr lvl="1"/>
            <a:r>
              <a:rPr lang="en-US" dirty="0"/>
              <a:t>If A </a:t>
            </a:r>
            <a:r>
              <a:rPr lang="en-US" dirty="0">
                <a:sym typeface="Wingdings" pitchFamily="2" charset="2"/>
              </a:rPr>
              <a:t> B and B  C</a:t>
            </a:r>
          </a:p>
          <a:p>
            <a:pPr lvl="1"/>
            <a:r>
              <a:rPr lang="en-US" dirty="0">
                <a:sym typeface="Wingdings" pitchFamily="2" charset="2"/>
              </a:rPr>
              <a:t>then A  C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If NRIC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Addr</a:t>
            </a:r>
            <a:r>
              <a:rPr lang="en-US" dirty="0"/>
              <a:t>, and </a:t>
            </a:r>
            <a:r>
              <a:rPr lang="en-US" dirty="0" err="1"/>
              <a:t>Addr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Postal</a:t>
            </a:r>
          </a:p>
          <a:p>
            <a:pPr lvl="1"/>
            <a:r>
              <a:rPr lang="en-US" dirty="0">
                <a:sym typeface="Wingdings" pitchFamily="2" charset="2"/>
              </a:rPr>
              <a:t>Then NRIC  Postal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D4D493-14B4-413F-A30E-83547ECC5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30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54314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E7341-BB1C-437C-BD26-72EE211DB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DECF6-EF0F-4A90-AA3A-DA3FDD85B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CC"/>
                </a:solidFill>
              </a:rPr>
              <a:t>Rule of Decomposition</a:t>
            </a:r>
          </a:p>
          <a:p>
            <a:pPr lvl="1"/>
            <a:r>
              <a:rPr lang="en-US" dirty="0"/>
              <a:t>If A</a:t>
            </a:r>
            <a:r>
              <a:rPr lang="en-US" dirty="0">
                <a:sym typeface="Wingdings" panose="05000000000000000000" pitchFamily="2" charset="2"/>
              </a:rPr>
              <a:t>BC, then AB and AC</a:t>
            </a:r>
          </a:p>
          <a:p>
            <a:r>
              <a:rPr lang="en-US" dirty="0">
                <a:sym typeface="Wingdings" panose="05000000000000000000" pitchFamily="2" charset="2"/>
              </a:rPr>
              <a:t>Proof:</a:t>
            </a:r>
          </a:p>
          <a:p>
            <a:pPr lvl="1"/>
            <a:r>
              <a:rPr lang="en-US" dirty="0"/>
              <a:t>By reflexivity, we have BC</a:t>
            </a:r>
            <a:r>
              <a:rPr lang="en-US" dirty="0">
                <a:sym typeface="Wingdings" panose="05000000000000000000" pitchFamily="2" charset="2"/>
              </a:rPr>
              <a:t>B and BCC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By transitivity, we have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ABC and BCB ==&gt; AB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ABC and BCC ==&gt; AC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3530E0-9FB4-45C8-80BD-953ACAF21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31</a:t>
            </a:fld>
            <a:endParaRPr lang="en-US" altLang="zh-C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9CB660-FE7C-4BDC-9AE8-A07148A85B01}"/>
              </a:ext>
            </a:extLst>
          </p:cNvPr>
          <p:cNvSpPr txBox="1"/>
          <p:nvPr/>
        </p:nvSpPr>
        <p:spPr>
          <a:xfrm>
            <a:off x="4826524" y="221253"/>
            <a:ext cx="4185502" cy="1200329"/>
          </a:xfrm>
          <a:prstGeom prst="rect">
            <a:avLst/>
          </a:prstGeom>
          <a:solidFill>
            <a:srgbClr val="FFFFCC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Reflexivity:	AB</a:t>
            </a:r>
            <a:r>
              <a:rPr lang="en-US" sz="1800" dirty="0">
                <a:sym typeface="Wingdings" panose="05000000000000000000" pitchFamily="2" charset="2"/>
              </a:rPr>
              <a:t>A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Augmentation: 	If A</a:t>
            </a:r>
            <a:r>
              <a:rPr lang="en-US" sz="1800" dirty="0">
                <a:sym typeface="Wingdings" panose="05000000000000000000" pitchFamily="2" charset="2"/>
              </a:rPr>
              <a:t>B then ACBC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Transitivity: 	If AB and BC </a:t>
            </a:r>
            <a:br>
              <a:rPr lang="en-US" sz="1800" dirty="0">
                <a:sym typeface="Wingdings" panose="05000000000000000000" pitchFamily="2" charset="2"/>
              </a:rPr>
            </a:br>
            <a:r>
              <a:rPr lang="en-US" sz="1800" dirty="0">
                <a:sym typeface="Wingdings" panose="05000000000000000000" pitchFamily="2" charset="2"/>
              </a:rPr>
              <a:t>		then AC</a:t>
            </a:r>
          </a:p>
        </p:txBody>
      </p:sp>
    </p:spTree>
    <p:extLst>
      <p:ext uri="{BB962C8B-B14F-4D97-AF65-F5344CB8AC3E}">
        <p14:creationId xmlns:p14="http://schemas.microsoft.com/office/powerpoint/2010/main" val="2929976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E7341-BB1C-437C-BD26-72EE211DB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DECF6-EF0F-4A90-AA3A-DA3FDD85B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CC"/>
                </a:solidFill>
              </a:rPr>
              <a:t>Rule of Union</a:t>
            </a:r>
          </a:p>
          <a:p>
            <a:pPr lvl="1"/>
            <a:r>
              <a:rPr lang="en-US" dirty="0"/>
              <a:t>If </a:t>
            </a:r>
            <a:r>
              <a:rPr lang="en-US" dirty="0">
                <a:sym typeface="Wingdings" panose="05000000000000000000" pitchFamily="2" charset="2"/>
              </a:rPr>
              <a:t>AB and AC, then </a:t>
            </a:r>
            <a:r>
              <a:rPr lang="en-US" dirty="0"/>
              <a:t>A</a:t>
            </a:r>
            <a:r>
              <a:rPr lang="en-US" dirty="0">
                <a:sym typeface="Wingdings" panose="05000000000000000000" pitchFamily="2" charset="2"/>
              </a:rPr>
              <a:t>BC</a:t>
            </a:r>
          </a:p>
          <a:p>
            <a:r>
              <a:rPr lang="en-US" dirty="0">
                <a:sym typeface="Wingdings" panose="05000000000000000000" pitchFamily="2" charset="2"/>
              </a:rPr>
              <a:t>Proof:</a:t>
            </a:r>
          </a:p>
          <a:p>
            <a:pPr lvl="1"/>
            <a:r>
              <a:rPr lang="en-US" dirty="0"/>
              <a:t>By augmentation, A</a:t>
            </a:r>
            <a:r>
              <a:rPr lang="en-US" dirty="0">
                <a:sym typeface="Wingdings" panose="05000000000000000000" pitchFamily="2" charset="2"/>
              </a:rPr>
              <a:t>B ==&gt; AAB</a:t>
            </a:r>
          </a:p>
          <a:p>
            <a:pPr lvl="1"/>
            <a:r>
              <a:rPr lang="en-US" dirty="0"/>
              <a:t>By augmentation, A</a:t>
            </a:r>
            <a:r>
              <a:rPr lang="en-US" dirty="0">
                <a:sym typeface="Wingdings" panose="05000000000000000000" pitchFamily="2" charset="2"/>
              </a:rPr>
              <a:t>C ==&gt; ABBC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By transitivity, AAB and ABBC ==&gt; ABC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3530E0-9FB4-45C8-80BD-953ACAF21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32</a:t>
            </a:fld>
            <a:endParaRPr lang="en-US" altLang="zh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7B0AEF-CCF3-4B30-A02C-DD71CB528A73}"/>
              </a:ext>
            </a:extLst>
          </p:cNvPr>
          <p:cNvSpPr txBox="1"/>
          <p:nvPr/>
        </p:nvSpPr>
        <p:spPr>
          <a:xfrm>
            <a:off x="4854805" y="277813"/>
            <a:ext cx="4185502" cy="1754326"/>
          </a:xfrm>
          <a:prstGeom prst="rect">
            <a:avLst/>
          </a:prstGeom>
          <a:solidFill>
            <a:srgbClr val="FFFFCC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Reflexivity:	AB</a:t>
            </a:r>
            <a:r>
              <a:rPr lang="en-US" sz="1800" dirty="0">
                <a:sym typeface="Wingdings" panose="05000000000000000000" pitchFamily="2" charset="2"/>
              </a:rPr>
              <a:t>A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Augmentation: 	If A</a:t>
            </a:r>
            <a:r>
              <a:rPr lang="en-US" sz="1800" dirty="0">
                <a:sym typeface="Wingdings" panose="05000000000000000000" pitchFamily="2" charset="2"/>
              </a:rPr>
              <a:t>B then ACBC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Transitivity: 	If AB and BC </a:t>
            </a:r>
            <a:br>
              <a:rPr lang="en-US" sz="1800" dirty="0">
                <a:sym typeface="Wingdings" panose="05000000000000000000" pitchFamily="2" charset="2"/>
              </a:rPr>
            </a:br>
            <a:r>
              <a:rPr lang="en-US" sz="1800" dirty="0">
                <a:sym typeface="Wingdings" panose="05000000000000000000" pitchFamily="2" charset="2"/>
              </a:rPr>
              <a:t>		then AC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Decomposition: If ABC then AB 		and AC </a:t>
            </a:r>
          </a:p>
        </p:txBody>
      </p:sp>
    </p:spTree>
    <p:extLst>
      <p:ext uri="{BB962C8B-B14F-4D97-AF65-F5344CB8AC3E}">
        <p14:creationId xmlns:p14="http://schemas.microsoft.com/office/powerpoint/2010/main" val="40142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Given A</a:t>
            </a:r>
            <a:r>
              <a:rPr lang="en-US" dirty="0">
                <a:sym typeface="Wingdings" pitchFamily="2" charset="2"/>
              </a:rPr>
              <a:t>B, BCD</a:t>
            </a:r>
          </a:p>
          <a:p>
            <a:r>
              <a:rPr lang="en-US" dirty="0">
                <a:sym typeface="Wingdings" pitchFamily="2" charset="2"/>
              </a:rPr>
              <a:t>Prove that ACD</a:t>
            </a:r>
          </a:p>
          <a:p>
            <a:r>
              <a:rPr lang="en-US" dirty="0"/>
              <a:t>Proof</a:t>
            </a:r>
          </a:p>
          <a:p>
            <a:pPr lvl="1"/>
            <a:r>
              <a:rPr lang="en-US" dirty="0"/>
              <a:t>Given A</a:t>
            </a:r>
            <a:r>
              <a:rPr lang="en-US" dirty="0">
                <a:sym typeface="Wingdings" pitchFamily="2" charset="2"/>
              </a:rPr>
              <a:t>B, we have ACBC	(Augmentation)</a:t>
            </a:r>
          </a:p>
          <a:p>
            <a:pPr lvl="1"/>
            <a:r>
              <a:rPr lang="en-US" dirty="0"/>
              <a:t>Given AC</a:t>
            </a:r>
            <a:r>
              <a:rPr lang="en-US" dirty="0">
                <a:sym typeface="Wingdings" pitchFamily="2" charset="2"/>
              </a:rPr>
              <a:t>BC and BCD, we have ACD (Transitivity)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F448CC-C59F-4FAC-9680-9DF58F940A80}"/>
              </a:ext>
            </a:extLst>
          </p:cNvPr>
          <p:cNvSpPr txBox="1"/>
          <p:nvPr/>
        </p:nvSpPr>
        <p:spPr>
          <a:xfrm>
            <a:off x="4883085" y="277813"/>
            <a:ext cx="4157222" cy="2308324"/>
          </a:xfrm>
          <a:prstGeom prst="rect">
            <a:avLst/>
          </a:prstGeom>
          <a:solidFill>
            <a:srgbClr val="FFFFCC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Reflexivity:	AB</a:t>
            </a:r>
            <a:r>
              <a:rPr lang="en-US" sz="1800" dirty="0">
                <a:sym typeface="Wingdings" panose="05000000000000000000" pitchFamily="2" charset="2"/>
              </a:rPr>
              <a:t>A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Augmentation: 	If A</a:t>
            </a:r>
            <a:r>
              <a:rPr lang="en-US" sz="1800" dirty="0">
                <a:sym typeface="Wingdings" panose="05000000000000000000" pitchFamily="2" charset="2"/>
              </a:rPr>
              <a:t>B then ACBC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Transitivity: 	If AB and BC </a:t>
            </a:r>
            <a:br>
              <a:rPr lang="en-US" sz="1800" dirty="0">
                <a:sym typeface="Wingdings" panose="05000000000000000000" pitchFamily="2" charset="2"/>
              </a:rPr>
            </a:br>
            <a:r>
              <a:rPr lang="en-US" sz="1800" dirty="0">
                <a:sym typeface="Wingdings" panose="05000000000000000000" pitchFamily="2" charset="2"/>
              </a:rPr>
              <a:t>		then AC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Decomposition: If ABC then AB 		and AC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Union:		If AB and AC</a:t>
            </a:r>
            <a:br>
              <a:rPr lang="en-US" sz="1800" dirty="0">
                <a:sym typeface="Wingdings" panose="05000000000000000000" pitchFamily="2" charset="2"/>
              </a:rPr>
            </a:br>
            <a:r>
              <a:rPr lang="en-US" sz="1800" dirty="0">
                <a:sym typeface="Wingdings" panose="05000000000000000000" pitchFamily="2" charset="2"/>
              </a:rPr>
              <a:t>		then ABC </a:t>
            </a:r>
          </a:p>
        </p:txBody>
      </p:sp>
    </p:spTree>
    <p:extLst>
      <p:ext uri="{BB962C8B-B14F-4D97-AF65-F5344CB8AC3E}">
        <p14:creationId xmlns:p14="http://schemas.microsoft.com/office/powerpoint/2010/main" val="2119497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Reasoning with FDs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Given A</a:t>
            </a:r>
            <a:r>
              <a:rPr lang="en-US" dirty="0">
                <a:sym typeface="Wingdings" pitchFamily="2" charset="2"/>
              </a:rPr>
              <a:t>B, DC</a:t>
            </a:r>
          </a:p>
          <a:p>
            <a:r>
              <a:rPr lang="en-US" dirty="0">
                <a:sym typeface="Wingdings" pitchFamily="2" charset="2"/>
              </a:rPr>
              <a:t>Prove that ADBC</a:t>
            </a:r>
          </a:p>
          <a:p>
            <a:r>
              <a:rPr lang="en-US" dirty="0"/>
              <a:t>Proof</a:t>
            </a:r>
          </a:p>
          <a:p>
            <a:pPr lvl="1"/>
            <a:r>
              <a:rPr lang="en-US" dirty="0"/>
              <a:t>Given A</a:t>
            </a:r>
            <a:r>
              <a:rPr lang="en-US" dirty="0">
                <a:sym typeface="Wingdings" pitchFamily="2" charset="2"/>
              </a:rPr>
              <a:t>B, we have ADBD	(Augmentation)</a:t>
            </a:r>
          </a:p>
          <a:p>
            <a:pPr lvl="1"/>
            <a:r>
              <a:rPr lang="en-US" dirty="0"/>
              <a:t>Given AD</a:t>
            </a:r>
            <a:r>
              <a:rPr lang="en-US" dirty="0">
                <a:sym typeface="Wingdings" pitchFamily="2" charset="2"/>
              </a:rPr>
              <a:t>BD, we have ADB	(Decomposition)</a:t>
            </a:r>
          </a:p>
          <a:p>
            <a:pPr lvl="1"/>
            <a:r>
              <a:rPr lang="en-US" dirty="0">
                <a:sym typeface="Wingdings" pitchFamily="2" charset="2"/>
              </a:rPr>
              <a:t>Given DC, we have ADAC	(Augmentation)</a:t>
            </a:r>
          </a:p>
          <a:p>
            <a:pPr lvl="1"/>
            <a:r>
              <a:rPr lang="en-US" dirty="0">
                <a:sym typeface="Wingdings" pitchFamily="2" charset="2"/>
              </a:rPr>
              <a:t>Given ADAC, we have ADC 	(Decomposition) </a:t>
            </a:r>
          </a:p>
          <a:p>
            <a:pPr lvl="1"/>
            <a:r>
              <a:rPr lang="en-US" dirty="0">
                <a:sym typeface="Wingdings" pitchFamily="2" charset="2"/>
              </a:rPr>
              <a:t>Given ADB and ADC, we have AD  BC (Union)</a:t>
            </a:r>
          </a:p>
          <a:p>
            <a:pPr marL="0" indent="0">
              <a:buNone/>
            </a:pPr>
            <a:endParaRPr lang="en-S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AE4A7A-DF00-4CF5-9208-0426E741904F}"/>
              </a:ext>
            </a:extLst>
          </p:cNvPr>
          <p:cNvSpPr txBox="1"/>
          <p:nvPr/>
        </p:nvSpPr>
        <p:spPr>
          <a:xfrm>
            <a:off x="4883085" y="277813"/>
            <a:ext cx="4157222" cy="2308324"/>
          </a:xfrm>
          <a:prstGeom prst="rect">
            <a:avLst/>
          </a:prstGeom>
          <a:solidFill>
            <a:srgbClr val="FFFFCC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Reflexivity:	AB</a:t>
            </a:r>
            <a:r>
              <a:rPr lang="en-US" sz="1800" dirty="0">
                <a:sym typeface="Wingdings" panose="05000000000000000000" pitchFamily="2" charset="2"/>
              </a:rPr>
              <a:t>A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Augmentation: 	If A</a:t>
            </a:r>
            <a:r>
              <a:rPr lang="en-US" sz="1800" dirty="0">
                <a:sym typeface="Wingdings" panose="05000000000000000000" pitchFamily="2" charset="2"/>
              </a:rPr>
              <a:t>B then ACBC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Transitivity: 	If AB and BC </a:t>
            </a:r>
            <a:br>
              <a:rPr lang="en-US" sz="1800" dirty="0">
                <a:sym typeface="Wingdings" panose="05000000000000000000" pitchFamily="2" charset="2"/>
              </a:rPr>
            </a:br>
            <a:r>
              <a:rPr lang="en-US" sz="1800" dirty="0">
                <a:sym typeface="Wingdings" panose="05000000000000000000" pitchFamily="2" charset="2"/>
              </a:rPr>
              <a:t>		then AC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Decomposition: If ABC then AB 		and AC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Union:		If AB and AC</a:t>
            </a:r>
            <a:br>
              <a:rPr lang="en-US" sz="1800" dirty="0">
                <a:sym typeface="Wingdings" panose="05000000000000000000" pitchFamily="2" charset="2"/>
              </a:rPr>
            </a:br>
            <a:r>
              <a:rPr lang="en-US" sz="1800" dirty="0">
                <a:sym typeface="Wingdings" panose="05000000000000000000" pitchFamily="2" charset="2"/>
              </a:rPr>
              <a:t>		then ABC </a:t>
            </a:r>
          </a:p>
        </p:txBody>
      </p:sp>
    </p:spTree>
    <p:extLst>
      <p:ext uri="{BB962C8B-B14F-4D97-AF65-F5344CB8AC3E}">
        <p14:creationId xmlns:p14="http://schemas.microsoft.com/office/powerpoint/2010/main" val="413129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Reasoning with FDs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342900" lvl="1" indent="-342900">
              <a:buClr>
                <a:schemeClr val="accent1"/>
              </a:buClr>
              <a:buSzPct val="65000"/>
              <a:buFont typeface="Wingdings" pitchFamily="2" charset="2"/>
              <a:buChar char="n"/>
            </a:pPr>
            <a:r>
              <a:rPr lang="en-US" sz="3200" dirty="0"/>
              <a:t>Given </a:t>
            </a:r>
            <a:br>
              <a:rPr lang="en-US" sz="3200" dirty="0"/>
            </a:br>
            <a:r>
              <a:rPr lang="en-US" sz="3200" dirty="0"/>
              <a:t>A</a:t>
            </a:r>
            <a:r>
              <a:rPr lang="en-US" sz="3200" dirty="0">
                <a:sym typeface="Wingdings" pitchFamily="2" charset="2"/>
              </a:rPr>
              <a:t>C, ACD, ADB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Prove that AB</a:t>
            </a:r>
          </a:p>
          <a:p>
            <a:r>
              <a:rPr lang="en-US" dirty="0"/>
              <a:t>Proof</a:t>
            </a:r>
          </a:p>
          <a:p>
            <a:pPr lvl="1"/>
            <a:r>
              <a:rPr lang="en-US" dirty="0"/>
              <a:t>Given A</a:t>
            </a:r>
            <a:r>
              <a:rPr lang="en-US" dirty="0">
                <a:sym typeface="Wingdings" pitchFamily="2" charset="2"/>
              </a:rPr>
              <a:t>C, we have AAC	(Augmentation)</a:t>
            </a:r>
          </a:p>
          <a:p>
            <a:pPr lvl="1"/>
            <a:r>
              <a:rPr lang="en-US" dirty="0"/>
              <a:t>Given A</a:t>
            </a:r>
            <a:r>
              <a:rPr lang="en-US" dirty="0">
                <a:sym typeface="Wingdings" pitchFamily="2" charset="2"/>
              </a:rPr>
              <a:t>AC and ACD, we have AD (Transitivity)</a:t>
            </a:r>
          </a:p>
          <a:p>
            <a:pPr lvl="1"/>
            <a:r>
              <a:rPr lang="en-US" dirty="0">
                <a:sym typeface="Wingdings" pitchFamily="2" charset="2"/>
              </a:rPr>
              <a:t>Given AD, we have AAD	(Augmentation)</a:t>
            </a:r>
          </a:p>
          <a:p>
            <a:pPr lvl="1"/>
            <a:r>
              <a:rPr lang="en-US" dirty="0">
                <a:sym typeface="Wingdings" pitchFamily="2" charset="2"/>
              </a:rPr>
              <a:t>Given AAD and ADB, we have AB (Transitivity)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6690B7-3865-4B6D-9AB9-545A19BA3BDD}"/>
              </a:ext>
            </a:extLst>
          </p:cNvPr>
          <p:cNvSpPr txBox="1"/>
          <p:nvPr/>
        </p:nvSpPr>
        <p:spPr>
          <a:xfrm>
            <a:off x="4883085" y="277813"/>
            <a:ext cx="4157222" cy="2308324"/>
          </a:xfrm>
          <a:prstGeom prst="rect">
            <a:avLst/>
          </a:prstGeom>
          <a:solidFill>
            <a:srgbClr val="FFFFCC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Reflexivity:	AB</a:t>
            </a:r>
            <a:r>
              <a:rPr lang="en-US" sz="1800" dirty="0">
                <a:sym typeface="Wingdings" panose="05000000000000000000" pitchFamily="2" charset="2"/>
              </a:rPr>
              <a:t>A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Augmentation: 	If A</a:t>
            </a:r>
            <a:r>
              <a:rPr lang="en-US" sz="1800" dirty="0">
                <a:sym typeface="Wingdings" panose="05000000000000000000" pitchFamily="2" charset="2"/>
              </a:rPr>
              <a:t>B then ACBC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Transitivity: 	If AB and BC </a:t>
            </a:r>
            <a:br>
              <a:rPr lang="en-US" sz="1800" dirty="0">
                <a:sym typeface="Wingdings" panose="05000000000000000000" pitchFamily="2" charset="2"/>
              </a:rPr>
            </a:br>
            <a:r>
              <a:rPr lang="en-US" sz="1800" dirty="0">
                <a:sym typeface="Wingdings" panose="05000000000000000000" pitchFamily="2" charset="2"/>
              </a:rPr>
              <a:t>		then AC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Decomposition: If ABC then AB 		and AC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Union:		If AB and AC</a:t>
            </a:r>
            <a:br>
              <a:rPr lang="en-US" sz="1800" dirty="0">
                <a:sym typeface="Wingdings" panose="05000000000000000000" pitchFamily="2" charset="2"/>
              </a:rPr>
            </a:br>
            <a:r>
              <a:rPr lang="en-US" sz="1800" dirty="0">
                <a:sym typeface="Wingdings" panose="05000000000000000000" pitchFamily="2" charset="2"/>
              </a:rPr>
              <a:t>		then ABC </a:t>
            </a:r>
          </a:p>
        </p:txBody>
      </p:sp>
    </p:spTree>
    <p:extLst>
      <p:ext uri="{BB962C8B-B14F-4D97-AF65-F5344CB8AC3E}">
        <p14:creationId xmlns:p14="http://schemas.microsoft.com/office/powerpoint/2010/main" val="400826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04638-6A09-4967-996B-2DB089628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Reasoning with FD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82160-8809-457D-8786-4BD28F1C8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Armstrong's axioms to do FD reasoning is a bit cumbersome</a:t>
            </a:r>
          </a:p>
          <a:p>
            <a:pPr lvl="1"/>
            <a:r>
              <a:rPr lang="en-US" dirty="0"/>
              <a:t>As shown in the previous slides</a:t>
            </a:r>
          </a:p>
          <a:p>
            <a:r>
              <a:rPr lang="en-US" altLang="zh-CN" dirty="0"/>
              <a:t>We will discuss a more convenient approach: </a:t>
            </a:r>
            <a:r>
              <a:rPr lang="en-US" altLang="zh-CN" dirty="0">
                <a:solidFill>
                  <a:srgbClr val="0000CC"/>
                </a:solidFill>
              </a:rPr>
              <a:t>closure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F4A8D-7864-4F94-90F0-F7B5A8A25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36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0472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5931-AC15-4CFE-A5B4-7A351D4F4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Closure: Motivating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23F2B-B3CE-4B17-A79C-9141EEB5D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Question:</a:t>
            </a:r>
          </a:p>
          <a:p>
            <a:pPr lvl="1"/>
            <a:r>
              <a:rPr lang="en-US" dirty="0"/>
              <a:t>Given </a:t>
            </a:r>
            <a:r>
              <a:rPr lang="en-US" dirty="0">
                <a:sym typeface="Wingdings" pitchFamily="2" charset="2"/>
              </a:rPr>
              <a:t>BD, DBA, </a:t>
            </a:r>
            <a:r>
              <a:rPr lang="en-US" dirty="0"/>
              <a:t>AD</a:t>
            </a:r>
            <a:r>
              <a:rPr lang="en-US" dirty="0">
                <a:sym typeface="Wingdings" pitchFamily="2" charset="2"/>
              </a:rPr>
              <a:t>C, check if BC holds</a:t>
            </a:r>
          </a:p>
          <a:p>
            <a:r>
              <a:rPr lang="en-US" dirty="0">
                <a:sym typeface="Wingdings" pitchFamily="2" charset="2"/>
              </a:rPr>
              <a:t>Observation: intuitively, FDs are kind of like components on a circuit board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815867-4613-405D-8B1E-9300BB1FE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37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5075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Closure: Motivating Example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136815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Four attributes: A, B, C, D</a:t>
            </a:r>
          </a:p>
          <a:p>
            <a:r>
              <a:rPr lang="en-US" dirty="0"/>
              <a:t>Given: </a:t>
            </a:r>
            <a:r>
              <a:rPr lang="en-US" dirty="0">
                <a:sym typeface="Wingdings" pitchFamily="2" charset="2"/>
              </a:rPr>
              <a:t>BD, DBA, </a:t>
            </a:r>
            <a:r>
              <a:rPr lang="en-US" dirty="0"/>
              <a:t>AD</a:t>
            </a:r>
            <a:r>
              <a:rPr lang="en-US" dirty="0">
                <a:sym typeface="Wingdings" pitchFamily="2" charset="2"/>
              </a:rPr>
              <a:t>C</a:t>
            </a:r>
          </a:p>
          <a:p>
            <a:r>
              <a:rPr lang="en-US" dirty="0">
                <a:sym typeface="Wingdings" pitchFamily="2" charset="2"/>
              </a:rPr>
              <a:t>Check if BC holds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323528" y="2780928"/>
            <a:ext cx="8352928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4" name="Rectangle 3"/>
          <p:cNvSpPr/>
          <p:nvPr/>
        </p:nvSpPr>
        <p:spPr>
          <a:xfrm>
            <a:off x="2195736" y="5513459"/>
            <a:ext cx="38504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700" dirty="0">
                <a:latin typeface="Calibri" panose="020F0502020204030204" pitchFamily="34" charset="0"/>
              </a:rPr>
              <a:t>A</a:t>
            </a:r>
            <a:endParaRPr lang="en-SG" sz="2700" dirty="0">
              <a:latin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87624" y="3360769"/>
            <a:ext cx="38504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700" dirty="0">
                <a:latin typeface="Calibri" panose="020F0502020204030204" pitchFamily="34" charset="0"/>
              </a:rPr>
              <a:t>B</a:t>
            </a:r>
            <a:endParaRPr lang="en-SG" sz="2700" dirty="0">
              <a:latin typeface="Calibri" panose="020F0502020204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75196" y="4403843"/>
            <a:ext cx="36901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700" dirty="0">
                <a:latin typeface="Calibri" panose="020F0502020204030204" pitchFamily="34" charset="0"/>
              </a:rPr>
              <a:t>C</a:t>
            </a:r>
            <a:endParaRPr lang="en-SG" sz="2700" dirty="0">
              <a:latin typeface="Calibri" panose="020F05020202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94876" y="3356994"/>
            <a:ext cx="39786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700" dirty="0">
                <a:latin typeface="Calibri" panose="020F0502020204030204" pitchFamily="34" charset="0"/>
              </a:rPr>
              <a:t>D</a:t>
            </a:r>
            <a:endParaRPr lang="en-SG" sz="2700" dirty="0">
              <a:latin typeface="Calibri" panose="020F0502020204030204" pitchFamily="34" charset="0"/>
            </a:endParaRPr>
          </a:p>
        </p:txBody>
      </p:sp>
      <p:cxnSp>
        <p:nvCxnSpPr>
          <p:cNvPr id="10" name="Straight Arrow Connector 9"/>
          <p:cNvCxnSpPr>
            <a:stCxn id="6" idx="3"/>
            <a:endCxn id="8" idx="1"/>
          </p:cNvCxnSpPr>
          <p:nvPr/>
        </p:nvCxnSpPr>
        <p:spPr bwMode="auto">
          <a:xfrm flipV="1">
            <a:off x="1572666" y="3610910"/>
            <a:ext cx="1622210" cy="3775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sp>
        <p:nvSpPr>
          <p:cNvPr id="11" name="Oval 10"/>
          <p:cNvSpPr/>
          <p:nvPr/>
        </p:nvSpPr>
        <p:spPr bwMode="auto">
          <a:xfrm>
            <a:off x="4211960" y="4365104"/>
            <a:ext cx="576064" cy="576064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1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50000"/>
              </a:spcBef>
            </a:pPr>
            <a:r>
              <a:rPr lang="en-SG" sz="1700" dirty="0">
                <a:latin typeface="Calibri" panose="020F0502020204030204" pitchFamily="34" charset="0"/>
                <a:ea typeface="宋体" pitchFamily="2" charset="-122"/>
              </a:rPr>
              <a:t>AND</a:t>
            </a:r>
          </a:p>
        </p:txBody>
      </p:sp>
      <p:sp>
        <p:nvSpPr>
          <p:cNvPr id="12" name="Oval 11"/>
          <p:cNvSpPr/>
          <p:nvPr/>
        </p:nvSpPr>
        <p:spPr bwMode="auto">
          <a:xfrm>
            <a:off x="2095739" y="4365104"/>
            <a:ext cx="576064" cy="576064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1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50000"/>
              </a:spcBef>
            </a:pPr>
            <a:r>
              <a:rPr lang="en-SG" sz="1700" dirty="0">
                <a:latin typeface="Calibri" panose="020F0502020204030204" pitchFamily="34" charset="0"/>
                <a:ea typeface="宋体" pitchFamily="2" charset="-122"/>
              </a:rPr>
              <a:t>AND</a:t>
            </a:r>
          </a:p>
        </p:txBody>
      </p:sp>
      <p:cxnSp>
        <p:nvCxnSpPr>
          <p:cNvPr id="13" name="Straight Arrow Connector 12"/>
          <p:cNvCxnSpPr>
            <a:stCxn id="6" idx="2"/>
            <a:endCxn id="12" idx="1"/>
          </p:cNvCxnSpPr>
          <p:nvPr/>
        </p:nvCxnSpPr>
        <p:spPr bwMode="auto">
          <a:xfrm>
            <a:off x="1380147" y="3868600"/>
            <a:ext cx="799957" cy="580869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16" name="Straight Arrow Connector 15"/>
          <p:cNvCxnSpPr>
            <a:stCxn id="8" idx="2"/>
            <a:endCxn id="12" idx="7"/>
          </p:cNvCxnSpPr>
          <p:nvPr/>
        </p:nvCxnSpPr>
        <p:spPr bwMode="auto">
          <a:xfrm flipH="1">
            <a:off x="2587442" y="3864823"/>
            <a:ext cx="806369" cy="584644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19" name="Straight Arrow Connector 18"/>
          <p:cNvCxnSpPr>
            <a:stCxn id="12" idx="4"/>
            <a:endCxn id="4" idx="0"/>
          </p:cNvCxnSpPr>
          <p:nvPr/>
        </p:nvCxnSpPr>
        <p:spPr bwMode="auto">
          <a:xfrm>
            <a:off x="2383771" y="4941170"/>
            <a:ext cx="4486" cy="572289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23" name="Straight Arrow Connector 22"/>
          <p:cNvCxnSpPr>
            <a:stCxn id="8" idx="3"/>
            <a:endCxn id="11" idx="0"/>
          </p:cNvCxnSpPr>
          <p:nvPr/>
        </p:nvCxnSpPr>
        <p:spPr bwMode="auto">
          <a:xfrm>
            <a:off x="3592742" y="3610908"/>
            <a:ext cx="907250" cy="754196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26" name="Straight Arrow Connector 25"/>
          <p:cNvCxnSpPr>
            <a:stCxn id="4" idx="3"/>
            <a:endCxn id="11" idx="3"/>
          </p:cNvCxnSpPr>
          <p:nvPr/>
        </p:nvCxnSpPr>
        <p:spPr bwMode="auto">
          <a:xfrm flipV="1">
            <a:off x="2580780" y="4856805"/>
            <a:ext cx="1715545" cy="910568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29" name="Straight Arrow Connector 28"/>
          <p:cNvCxnSpPr>
            <a:stCxn id="11" idx="6"/>
            <a:endCxn id="7" idx="1"/>
          </p:cNvCxnSpPr>
          <p:nvPr/>
        </p:nvCxnSpPr>
        <p:spPr bwMode="auto">
          <a:xfrm>
            <a:off x="4788024" y="4653138"/>
            <a:ext cx="1287172" cy="4621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</p:spTree>
    <p:extLst>
      <p:ext uri="{BB962C8B-B14F-4D97-AF65-F5344CB8AC3E}">
        <p14:creationId xmlns:p14="http://schemas.microsoft.com/office/powerpoint/2010/main" val="1647160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11" grpId="0" animBg="1"/>
      <p:bldP spid="1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Closure: Motivating Example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136815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Four attributes: A, B, C, D</a:t>
            </a:r>
          </a:p>
          <a:p>
            <a:r>
              <a:rPr lang="en-US" dirty="0"/>
              <a:t>Given: </a:t>
            </a:r>
            <a:r>
              <a:rPr lang="en-US" dirty="0">
                <a:sym typeface="Wingdings" pitchFamily="2" charset="2"/>
              </a:rPr>
              <a:t>BD, DBA, </a:t>
            </a:r>
            <a:r>
              <a:rPr lang="en-US" dirty="0"/>
              <a:t>AD</a:t>
            </a:r>
            <a:r>
              <a:rPr lang="en-US" dirty="0">
                <a:sym typeface="Wingdings" pitchFamily="2" charset="2"/>
              </a:rPr>
              <a:t>C</a:t>
            </a:r>
          </a:p>
          <a:p>
            <a:r>
              <a:rPr lang="en-US" dirty="0">
                <a:sym typeface="Wingdings" pitchFamily="2" charset="2"/>
              </a:rPr>
              <a:t>Check if BC holds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323528" y="2780928"/>
            <a:ext cx="8352928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4" name="Rectangle 3"/>
          <p:cNvSpPr/>
          <p:nvPr/>
        </p:nvSpPr>
        <p:spPr>
          <a:xfrm>
            <a:off x="6795276" y="2204866"/>
            <a:ext cx="38504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700" dirty="0">
                <a:latin typeface="Calibri" panose="020F0502020204030204" pitchFamily="34" charset="0"/>
              </a:rPr>
              <a:t>A</a:t>
            </a:r>
            <a:endParaRPr lang="en-SG" sz="2700" dirty="0">
              <a:latin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283108" y="980730"/>
            <a:ext cx="38504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700" dirty="0">
                <a:latin typeface="Calibri" panose="020F0502020204030204" pitchFamily="34" charset="0"/>
              </a:rPr>
              <a:t>B</a:t>
            </a:r>
            <a:endParaRPr lang="en-SG" sz="2700" dirty="0">
              <a:latin typeface="Calibri" panose="020F0502020204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235436" y="1528307"/>
            <a:ext cx="36901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700" dirty="0">
                <a:latin typeface="Calibri" panose="020F0502020204030204" pitchFamily="34" charset="0"/>
              </a:rPr>
              <a:t>C</a:t>
            </a:r>
            <a:endParaRPr lang="en-SG" sz="2700" dirty="0">
              <a:latin typeface="Calibri" panose="020F05020202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435236" y="980729"/>
            <a:ext cx="39786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700" dirty="0">
                <a:latin typeface="Calibri" panose="020F0502020204030204" pitchFamily="34" charset="0"/>
              </a:rPr>
              <a:t>D</a:t>
            </a:r>
            <a:endParaRPr lang="en-SG" sz="2700" dirty="0">
              <a:latin typeface="Calibri" panose="020F0502020204030204" pitchFamily="34" charset="0"/>
            </a:endParaRPr>
          </a:p>
        </p:txBody>
      </p:sp>
      <p:cxnSp>
        <p:nvCxnSpPr>
          <p:cNvPr id="10" name="Straight Arrow Connector 9"/>
          <p:cNvCxnSpPr>
            <a:stCxn id="6" idx="3"/>
            <a:endCxn id="8" idx="1"/>
          </p:cNvCxnSpPr>
          <p:nvPr/>
        </p:nvCxnSpPr>
        <p:spPr bwMode="auto">
          <a:xfrm flipV="1">
            <a:off x="5668150" y="1234645"/>
            <a:ext cx="767086" cy="1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sp>
        <p:nvSpPr>
          <p:cNvPr id="11" name="Oval 10"/>
          <p:cNvSpPr/>
          <p:nvPr/>
        </p:nvSpPr>
        <p:spPr bwMode="auto">
          <a:xfrm>
            <a:off x="7299332" y="1484784"/>
            <a:ext cx="576064" cy="576064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1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50000"/>
              </a:spcBef>
            </a:pPr>
            <a:r>
              <a:rPr lang="en-SG" sz="1700" dirty="0">
                <a:latin typeface="Calibri" panose="020F0502020204030204" pitchFamily="34" charset="0"/>
                <a:ea typeface="宋体" pitchFamily="2" charset="-122"/>
              </a:rPr>
              <a:t>AND</a:t>
            </a:r>
          </a:p>
        </p:txBody>
      </p:sp>
      <p:sp>
        <p:nvSpPr>
          <p:cNvPr id="12" name="Oval 11"/>
          <p:cNvSpPr/>
          <p:nvPr/>
        </p:nvSpPr>
        <p:spPr bwMode="auto">
          <a:xfrm>
            <a:off x="5787164" y="1772816"/>
            <a:ext cx="576064" cy="576064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1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50000"/>
              </a:spcBef>
            </a:pPr>
            <a:r>
              <a:rPr lang="en-SG" sz="1700" dirty="0">
                <a:latin typeface="Calibri" panose="020F0502020204030204" pitchFamily="34" charset="0"/>
                <a:ea typeface="宋体" pitchFamily="2" charset="-122"/>
              </a:rPr>
              <a:t>AND</a:t>
            </a:r>
          </a:p>
        </p:txBody>
      </p:sp>
      <p:cxnSp>
        <p:nvCxnSpPr>
          <p:cNvPr id="13" name="Straight Arrow Connector 12"/>
          <p:cNvCxnSpPr>
            <a:stCxn id="6" idx="2"/>
            <a:endCxn id="12" idx="1"/>
          </p:cNvCxnSpPr>
          <p:nvPr/>
        </p:nvCxnSpPr>
        <p:spPr bwMode="auto">
          <a:xfrm>
            <a:off x="5475629" y="1488559"/>
            <a:ext cx="395898" cy="368620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16" name="Straight Arrow Connector 15"/>
          <p:cNvCxnSpPr>
            <a:stCxn id="8" idx="2"/>
            <a:endCxn id="12" idx="7"/>
          </p:cNvCxnSpPr>
          <p:nvPr/>
        </p:nvCxnSpPr>
        <p:spPr bwMode="auto">
          <a:xfrm flipH="1">
            <a:off x="6278865" y="1488560"/>
            <a:ext cx="355304" cy="368621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19" name="Straight Arrow Connector 18"/>
          <p:cNvCxnSpPr>
            <a:stCxn id="12" idx="4"/>
            <a:endCxn id="4" idx="1"/>
          </p:cNvCxnSpPr>
          <p:nvPr/>
        </p:nvCxnSpPr>
        <p:spPr bwMode="auto">
          <a:xfrm>
            <a:off x="6075196" y="2348880"/>
            <a:ext cx="720080" cy="109900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23" name="Straight Arrow Connector 22"/>
          <p:cNvCxnSpPr>
            <a:stCxn id="8" idx="3"/>
            <a:endCxn id="11" idx="1"/>
          </p:cNvCxnSpPr>
          <p:nvPr/>
        </p:nvCxnSpPr>
        <p:spPr bwMode="auto">
          <a:xfrm>
            <a:off x="6833104" y="1234643"/>
            <a:ext cx="550593" cy="334504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26" name="Straight Arrow Connector 25"/>
          <p:cNvCxnSpPr>
            <a:stCxn id="4" idx="3"/>
            <a:endCxn id="11" idx="3"/>
          </p:cNvCxnSpPr>
          <p:nvPr/>
        </p:nvCxnSpPr>
        <p:spPr bwMode="auto">
          <a:xfrm flipV="1">
            <a:off x="7180320" y="1976487"/>
            <a:ext cx="203377" cy="482295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cxnSp>
        <p:nvCxnSpPr>
          <p:cNvPr id="29" name="Straight Arrow Connector 28"/>
          <p:cNvCxnSpPr>
            <a:stCxn id="11" idx="6"/>
            <a:endCxn id="7" idx="1"/>
          </p:cNvCxnSpPr>
          <p:nvPr/>
        </p:nvCxnSpPr>
        <p:spPr bwMode="auto">
          <a:xfrm>
            <a:off x="7875396" y="1772818"/>
            <a:ext cx="360040" cy="9405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  <a:effectLst/>
        </p:spPr>
      </p:cxnSp>
      <p:sp>
        <p:nvSpPr>
          <p:cNvPr id="43" name="Content Placeholder 2"/>
          <p:cNvSpPr txBox="1">
            <a:spLocks/>
          </p:cNvSpPr>
          <p:nvPr/>
        </p:nvSpPr>
        <p:spPr bwMode="auto">
          <a:xfrm>
            <a:off x="457200" y="2924944"/>
            <a:ext cx="8229600" cy="3362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77500" lnSpcReduction="2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669925" indent="-32543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800">
                <a:solidFill>
                  <a:schemeClr val="tx1"/>
                </a:solidFill>
                <a:latin typeface="Calibri" pitchFamily="34" charset="0"/>
                <a:ea typeface="+mn-ea"/>
              </a:defRPr>
            </a:lvl2pPr>
            <a:lvl3pPr marL="1022350" indent="-35083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Calibri" pitchFamily="34" charset="0"/>
                <a:ea typeface="+mn-ea"/>
              </a:defRPr>
            </a:lvl3pPr>
            <a:lvl4pPr marL="1339850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Calibri" pitchFamily="34" charset="0"/>
                <a:ea typeface="+mn-ea"/>
              </a:defRPr>
            </a:lvl4pPr>
            <a:lvl5pPr marL="16811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  <a:ea typeface="+mn-ea"/>
              </a:defRPr>
            </a:lvl5pPr>
            <a:lvl6pPr marL="21383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5955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0527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5099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kern="0" dirty="0"/>
              <a:t>First, activate B </a:t>
            </a:r>
          </a:p>
          <a:p>
            <a:pPr lvl="1"/>
            <a:r>
              <a:rPr lang="en-US" kern="0" dirty="0"/>
              <a:t>Activated set = </a:t>
            </a:r>
            <a:r>
              <a:rPr lang="en-US" kern="0" dirty="0">
                <a:sym typeface="Wingdings" pitchFamily="2" charset="2"/>
              </a:rPr>
              <a:t>{ </a:t>
            </a:r>
            <a:r>
              <a:rPr lang="en-US" kern="0" dirty="0"/>
              <a:t>B </a:t>
            </a:r>
            <a:r>
              <a:rPr lang="en-US" kern="0" dirty="0">
                <a:sym typeface="Wingdings" pitchFamily="2" charset="2"/>
              </a:rPr>
              <a:t>}</a:t>
            </a:r>
          </a:p>
          <a:p>
            <a:r>
              <a:rPr lang="en-US" kern="0" dirty="0"/>
              <a:t>Second, activate whatever B can activate</a:t>
            </a:r>
          </a:p>
          <a:p>
            <a:pPr lvl="1"/>
            <a:r>
              <a:rPr lang="en-US" kern="0" dirty="0">
                <a:sym typeface="Wingdings" pitchFamily="2" charset="2"/>
              </a:rPr>
              <a:t>Activated set = { B, D }, since BD</a:t>
            </a:r>
          </a:p>
          <a:p>
            <a:r>
              <a:rPr lang="en-US" kern="0" dirty="0"/>
              <a:t>Third, use all activated elements to activate more</a:t>
            </a:r>
          </a:p>
          <a:p>
            <a:pPr lvl="1"/>
            <a:r>
              <a:rPr lang="en-US" kern="0" dirty="0">
                <a:sym typeface="Wingdings" pitchFamily="2" charset="2"/>
              </a:rPr>
              <a:t>Activated set = { B, D, A }, since DBA</a:t>
            </a:r>
          </a:p>
          <a:p>
            <a:r>
              <a:rPr lang="en-US" kern="0" dirty="0"/>
              <a:t>Repeat the third step, until no more activation is possible</a:t>
            </a:r>
          </a:p>
          <a:p>
            <a:pPr lvl="1"/>
            <a:r>
              <a:rPr lang="en-US" kern="0" dirty="0">
                <a:sym typeface="Wingdings" pitchFamily="2" charset="2"/>
              </a:rPr>
              <a:t>Activated set = { B, D, A, C }, since ADC; done</a:t>
            </a:r>
          </a:p>
          <a:p>
            <a:r>
              <a:rPr lang="en-US" kern="0" dirty="0">
                <a:sym typeface="Wingdings" pitchFamily="2" charset="2"/>
              </a:rPr>
              <a:t>{ B, D, A, C } is referred to as the </a:t>
            </a:r>
            <a:r>
              <a:rPr lang="en-US" kern="0" dirty="0">
                <a:solidFill>
                  <a:srgbClr val="0000CC"/>
                </a:solidFill>
                <a:sym typeface="Wingdings" pitchFamily="2" charset="2"/>
              </a:rPr>
              <a:t>closure </a:t>
            </a:r>
            <a:r>
              <a:rPr lang="en-US" kern="0" dirty="0">
                <a:sym typeface="Wingdings" pitchFamily="2" charset="2"/>
              </a:rPr>
              <a:t>of {B}</a:t>
            </a:r>
          </a:p>
        </p:txBody>
      </p:sp>
    </p:spTree>
    <p:extLst>
      <p:ext uri="{BB962C8B-B14F-4D97-AF65-F5344CB8AC3E}">
        <p14:creationId xmlns:p14="http://schemas.microsoft.com/office/powerpoint/2010/main" val="143168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DCF0F-C8AD-4061-8853-A041C896E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Forms vs. ER, SQL, and RA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C0DE4-E6BC-4C63-8182-1E6994A0E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4</a:t>
            </a:fld>
            <a:endParaRPr lang="en-US" altLang="zh-CN"/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3F816BA8-70FC-4C5C-92B1-9BB11A7A0F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2" y="1374560"/>
            <a:ext cx="4090609" cy="2081673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0D36F4-2612-45EB-8B7C-E662F06202D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638" y="1374560"/>
            <a:ext cx="3955163" cy="21181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306C10-211B-4A25-8F5A-2E211DEFE2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2" y="3841038"/>
            <a:ext cx="4090609" cy="22274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F93675-DD97-4551-B1FA-E135A3FD013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636" y="3948819"/>
            <a:ext cx="3955164" cy="21196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1BDF45-87D3-4240-9A9B-EF6E4EFCF6F8}"/>
              </a:ext>
            </a:extLst>
          </p:cNvPr>
          <p:cNvSpPr txBox="1"/>
          <p:nvPr/>
        </p:nvSpPr>
        <p:spPr>
          <a:xfrm>
            <a:off x="1442720" y="1971955"/>
            <a:ext cx="615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9C2AC-AD63-467F-BBC2-537EEBA459EA}"/>
              </a:ext>
            </a:extLst>
          </p:cNvPr>
          <p:cNvSpPr txBox="1"/>
          <p:nvPr/>
        </p:nvSpPr>
        <p:spPr>
          <a:xfrm>
            <a:off x="2332916" y="1910718"/>
            <a:ext cx="833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SQL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2680B2-0F63-4029-81EA-529E8FEC1C36}"/>
              </a:ext>
            </a:extLst>
          </p:cNvPr>
          <p:cNvSpPr txBox="1"/>
          <p:nvPr/>
        </p:nvSpPr>
        <p:spPr>
          <a:xfrm>
            <a:off x="3336578" y="2264342"/>
            <a:ext cx="663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BDF633-4770-4F9C-AA1E-9F10FF14FC84}"/>
              </a:ext>
            </a:extLst>
          </p:cNvPr>
          <p:cNvSpPr txBox="1"/>
          <p:nvPr/>
        </p:nvSpPr>
        <p:spPr>
          <a:xfrm>
            <a:off x="5669280" y="2060866"/>
            <a:ext cx="615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9CECF9-C667-4887-B762-9291D96EC58B}"/>
              </a:ext>
            </a:extLst>
          </p:cNvPr>
          <p:cNvSpPr txBox="1"/>
          <p:nvPr/>
        </p:nvSpPr>
        <p:spPr>
          <a:xfrm>
            <a:off x="6528996" y="1979309"/>
            <a:ext cx="833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SQL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5FF0A-A409-4870-945F-6D96E78C15BF}"/>
              </a:ext>
            </a:extLst>
          </p:cNvPr>
          <p:cNvSpPr txBox="1"/>
          <p:nvPr/>
        </p:nvSpPr>
        <p:spPr>
          <a:xfrm>
            <a:off x="7502178" y="2353253"/>
            <a:ext cx="663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DCE03D-2C70-48A5-8592-8EE05B4F46CC}"/>
              </a:ext>
            </a:extLst>
          </p:cNvPr>
          <p:cNvSpPr txBox="1"/>
          <p:nvPr/>
        </p:nvSpPr>
        <p:spPr>
          <a:xfrm>
            <a:off x="1144945" y="4806595"/>
            <a:ext cx="700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739D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NF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C3A6E7-D7C9-4BD3-BBFA-1DE9A6D4CE8E}"/>
              </a:ext>
            </a:extLst>
          </p:cNvPr>
          <p:cNvSpPr txBox="1"/>
          <p:nvPr/>
        </p:nvSpPr>
        <p:spPr>
          <a:xfrm>
            <a:off x="6709219" y="4412903"/>
            <a:ext cx="700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739D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NF</a:t>
            </a:r>
          </a:p>
        </p:txBody>
      </p:sp>
    </p:spTree>
    <p:extLst>
      <p:ext uri="{BB962C8B-B14F-4D97-AF65-F5344CB8AC3E}">
        <p14:creationId xmlns:p14="http://schemas.microsoft.com/office/powerpoint/2010/main" val="379199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229600" cy="5078189"/>
          </a:xfrm>
        </p:spPr>
        <p:txBody>
          <a:bodyPr>
            <a:normAutofit fontScale="92500"/>
          </a:bodyPr>
          <a:lstStyle/>
          <a:p>
            <a:r>
              <a:rPr lang="en-US" dirty="0"/>
              <a:t>Let S = {A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n</a:t>
            </a:r>
            <a:r>
              <a:rPr lang="en-US" dirty="0"/>
              <a:t>} be a set of attributes</a:t>
            </a:r>
          </a:p>
          <a:p>
            <a:r>
              <a:rPr lang="en-US" dirty="0"/>
              <a:t>The closure of S is the set of attributes that can be decided by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n </a:t>
            </a:r>
            <a:r>
              <a:rPr lang="en-US" dirty="0"/>
              <a:t>(directly or indirectly)</a:t>
            </a:r>
          </a:p>
          <a:p>
            <a:r>
              <a:rPr lang="en-US" dirty="0"/>
              <a:t>Notation: {A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n</a:t>
            </a:r>
            <a:r>
              <a:rPr lang="en-US" dirty="0"/>
              <a:t>}</a:t>
            </a:r>
            <a:r>
              <a:rPr lang="en-US" sz="4800" baseline="30000" dirty="0">
                <a:solidFill>
                  <a:srgbClr val="A50021"/>
                </a:solidFill>
              </a:rPr>
              <a:t>+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Given A</a:t>
            </a:r>
            <a:r>
              <a:rPr lang="en-US" dirty="0">
                <a:sym typeface="Wingdings" pitchFamily="2" charset="2"/>
              </a:rPr>
              <a:t>B, BC, CD, DE</a:t>
            </a:r>
          </a:p>
          <a:p>
            <a:pPr lvl="1"/>
            <a:r>
              <a:rPr lang="en-US" dirty="0"/>
              <a:t>{A}</a:t>
            </a:r>
            <a:r>
              <a:rPr lang="en-US" baseline="30000" dirty="0"/>
              <a:t>+</a:t>
            </a:r>
            <a:r>
              <a:rPr lang="en-US" dirty="0"/>
              <a:t> = {A, B, C, D, E}</a:t>
            </a:r>
          </a:p>
          <a:p>
            <a:pPr lvl="1"/>
            <a:r>
              <a:rPr lang="en-US" dirty="0"/>
              <a:t>{B}</a:t>
            </a:r>
            <a:r>
              <a:rPr lang="en-US" baseline="30000" dirty="0"/>
              <a:t>+</a:t>
            </a:r>
            <a:r>
              <a:rPr lang="en-US" dirty="0"/>
              <a:t> = {B, C, D, E}</a:t>
            </a:r>
          </a:p>
          <a:p>
            <a:pPr lvl="1"/>
            <a:r>
              <a:rPr lang="en-US" dirty="0"/>
              <a:t>{D}</a:t>
            </a:r>
            <a:r>
              <a:rPr lang="en-US" baseline="30000" dirty="0"/>
              <a:t>+</a:t>
            </a:r>
            <a:r>
              <a:rPr lang="en-US" dirty="0"/>
              <a:t> = {D, E}</a:t>
            </a:r>
          </a:p>
          <a:p>
            <a:pPr lvl="1"/>
            <a:r>
              <a:rPr lang="en-US" dirty="0"/>
              <a:t>{E}</a:t>
            </a:r>
            <a:r>
              <a:rPr lang="en-US" baseline="30000" dirty="0"/>
              <a:t>+</a:t>
            </a:r>
            <a:r>
              <a:rPr lang="en-US" dirty="0"/>
              <a:t> = {E}</a:t>
            </a:r>
          </a:p>
          <a:p>
            <a:pPr lvl="1"/>
            <a:endParaRPr lang="en-US" dirty="0"/>
          </a:p>
          <a:p>
            <a:pPr lvl="1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905272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Closures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980728"/>
            <a:ext cx="8424936" cy="532859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Given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n</a:t>
            </a:r>
            <a:r>
              <a:rPr lang="en-US" dirty="0"/>
              <a:t> , the closure {A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n</a:t>
            </a:r>
            <a:r>
              <a:rPr lang="en-US" dirty="0"/>
              <a:t>}</a:t>
            </a:r>
            <a:r>
              <a:rPr lang="en-US" sz="5000" baseline="30000" dirty="0"/>
              <a:t>+</a:t>
            </a:r>
            <a:r>
              <a:rPr lang="en-US" dirty="0"/>
              <a:t> can be computed as follows:</a:t>
            </a:r>
          </a:p>
          <a:p>
            <a:pPr marL="841375" lvl="1" indent="-514350">
              <a:buFont typeface="+mj-lt"/>
              <a:buAutoNum type="arabicPeriod"/>
            </a:pPr>
            <a:r>
              <a:rPr lang="en-US" dirty="0"/>
              <a:t>Initialize the closure to {A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n</a:t>
            </a:r>
            <a:r>
              <a:rPr lang="en-US" dirty="0"/>
              <a:t>}</a:t>
            </a:r>
          </a:p>
          <a:p>
            <a:pPr marL="841375" lvl="1" indent="-514350">
              <a:buFont typeface="+mj-lt"/>
              <a:buAutoNum type="arabicPeriod"/>
            </a:pPr>
            <a:r>
              <a:rPr lang="en-US" dirty="0"/>
              <a:t>If there is an FD: A</a:t>
            </a:r>
            <a:r>
              <a:rPr lang="en-US" i="1" baseline="-25000" dirty="0"/>
              <a:t>i</a:t>
            </a:r>
            <a:r>
              <a:rPr lang="en-US" dirty="0"/>
              <a:t>, </a:t>
            </a:r>
            <a:r>
              <a:rPr lang="en-US" dirty="0" err="1"/>
              <a:t>A</a:t>
            </a:r>
            <a:r>
              <a:rPr lang="en-US" i="1" baseline="-25000" dirty="0" err="1"/>
              <a:t>j</a:t>
            </a:r>
            <a:r>
              <a:rPr lang="en-US" dirty="0"/>
              <a:t>, …, A</a:t>
            </a:r>
            <a:r>
              <a:rPr lang="en-US" i="1" baseline="-25000" dirty="0"/>
              <a:t>m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B, such that </a:t>
            </a:r>
            <a:r>
              <a:rPr lang="en-US" dirty="0"/>
              <a:t>A</a:t>
            </a:r>
            <a:r>
              <a:rPr lang="en-US" i="1" baseline="-25000" dirty="0"/>
              <a:t>i</a:t>
            </a:r>
            <a:r>
              <a:rPr lang="en-US" dirty="0"/>
              <a:t>, </a:t>
            </a:r>
            <a:r>
              <a:rPr lang="en-US" dirty="0" err="1"/>
              <a:t>A</a:t>
            </a:r>
            <a:r>
              <a:rPr lang="en-US" i="1" baseline="-25000" dirty="0" err="1"/>
              <a:t>j</a:t>
            </a:r>
            <a:r>
              <a:rPr lang="en-US" dirty="0"/>
              <a:t>, …, A</a:t>
            </a:r>
            <a:r>
              <a:rPr lang="en-US" i="1" baseline="-25000" dirty="0"/>
              <a:t>m</a:t>
            </a:r>
            <a:r>
              <a:rPr lang="en-US" dirty="0"/>
              <a:t> are all in the closure, </a:t>
            </a:r>
            <a:r>
              <a:rPr lang="en-US" dirty="0">
                <a:sym typeface="Wingdings" pitchFamily="2" charset="2"/>
              </a:rPr>
              <a:t>then put B into the closure</a:t>
            </a:r>
          </a:p>
          <a:p>
            <a:pPr marL="841375" lvl="1" indent="-51435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Repeat step 2, until we cannot find any new attribute to put into the closure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A Table with five attributes A, B, C, D, E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sym typeface="Wingdings" pitchFamily="2" charset="2"/>
              </a:rPr>
              <a:t> B, C  D, BC  E</a:t>
            </a:r>
          </a:p>
          <a:p>
            <a:pPr lvl="1"/>
            <a:r>
              <a:rPr lang="en-US" dirty="0"/>
              <a:t>{A}</a:t>
            </a:r>
            <a:r>
              <a:rPr lang="en-US" sz="4000" baseline="30000" dirty="0"/>
              <a:t>+</a:t>
            </a:r>
            <a:r>
              <a:rPr lang="en-US" dirty="0"/>
              <a:t> =</a:t>
            </a:r>
          </a:p>
          <a:p>
            <a:pPr lvl="1"/>
            <a:r>
              <a:rPr lang="en-US" dirty="0"/>
              <a:t>{A, C}</a:t>
            </a:r>
            <a:r>
              <a:rPr lang="en-US" sz="4000" baseline="30000" dirty="0"/>
              <a:t>+</a:t>
            </a:r>
            <a:r>
              <a:rPr lang="en-US" dirty="0"/>
              <a:t> =</a:t>
            </a:r>
          </a:p>
          <a:p>
            <a:pPr lvl="1"/>
            <a:r>
              <a:rPr lang="en-US" dirty="0"/>
              <a:t>{B}</a:t>
            </a:r>
            <a:r>
              <a:rPr lang="en-US" sz="4000" baseline="30000" dirty="0"/>
              <a:t>+</a:t>
            </a:r>
            <a:r>
              <a:rPr lang="en-US" dirty="0"/>
              <a:t> =</a:t>
            </a:r>
          </a:p>
          <a:p>
            <a:endParaRPr lang="en-US" dirty="0"/>
          </a:p>
          <a:p>
            <a:pPr marL="858837" lvl="1" indent="-514350">
              <a:buFont typeface="+mj-lt"/>
              <a:buAutoNum type="arabicPeriod"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5507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Closures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980728"/>
            <a:ext cx="8424936" cy="532859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Given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n</a:t>
            </a:r>
            <a:r>
              <a:rPr lang="en-US" dirty="0"/>
              <a:t> , the closure {A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n</a:t>
            </a:r>
            <a:r>
              <a:rPr lang="en-US" dirty="0"/>
              <a:t>}</a:t>
            </a:r>
            <a:r>
              <a:rPr lang="en-US" sz="5000" baseline="30000" dirty="0"/>
              <a:t>+</a:t>
            </a:r>
            <a:r>
              <a:rPr lang="en-US" dirty="0"/>
              <a:t> can be computed as follows:</a:t>
            </a:r>
          </a:p>
          <a:p>
            <a:pPr marL="841375" lvl="1" indent="-514350">
              <a:buFont typeface="+mj-lt"/>
              <a:buAutoNum type="arabicPeriod"/>
            </a:pPr>
            <a:r>
              <a:rPr lang="en-US" dirty="0"/>
              <a:t>Initialize the closure to {A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…, A</a:t>
            </a:r>
            <a:r>
              <a:rPr lang="en-US" baseline="-25000" dirty="0"/>
              <a:t>n</a:t>
            </a:r>
            <a:r>
              <a:rPr lang="en-US" dirty="0"/>
              <a:t>}</a:t>
            </a:r>
          </a:p>
          <a:p>
            <a:pPr marL="841375" lvl="1" indent="-514350">
              <a:buFont typeface="+mj-lt"/>
              <a:buAutoNum type="arabicPeriod"/>
            </a:pPr>
            <a:r>
              <a:rPr lang="en-US" dirty="0"/>
              <a:t>If there is an FD: A</a:t>
            </a:r>
            <a:r>
              <a:rPr lang="en-US" i="1" baseline="-25000" dirty="0"/>
              <a:t>i</a:t>
            </a:r>
            <a:r>
              <a:rPr lang="en-US" dirty="0"/>
              <a:t>, </a:t>
            </a:r>
            <a:r>
              <a:rPr lang="en-US" dirty="0" err="1"/>
              <a:t>A</a:t>
            </a:r>
            <a:r>
              <a:rPr lang="en-US" i="1" baseline="-25000" dirty="0" err="1"/>
              <a:t>j</a:t>
            </a:r>
            <a:r>
              <a:rPr lang="en-US" dirty="0"/>
              <a:t>, …, A</a:t>
            </a:r>
            <a:r>
              <a:rPr lang="en-US" i="1" baseline="-25000" dirty="0"/>
              <a:t>m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B, such that </a:t>
            </a:r>
            <a:r>
              <a:rPr lang="en-US" dirty="0"/>
              <a:t>A</a:t>
            </a:r>
            <a:r>
              <a:rPr lang="en-US" i="1" baseline="-25000" dirty="0"/>
              <a:t>i</a:t>
            </a:r>
            <a:r>
              <a:rPr lang="en-US" dirty="0"/>
              <a:t>, </a:t>
            </a:r>
            <a:r>
              <a:rPr lang="en-US" dirty="0" err="1"/>
              <a:t>A</a:t>
            </a:r>
            <a:r>
              <a:rPr lang="en-US" i="1" baseline="-25000" dirty="0" err="1"/>
              <a:t>j</a:t>
            </a:r>
            <a:r>
              <a:rPr lang="en-US" dirty="0"/>
              <a:t>, …, A</a:t>
            </a:r>
            <a:r>
              <a:rPr lang="en-US" i="1" baseline="-25000" dirty="0"/>
              <a:t>m</a:t>
            </a:r>
            <a:r>
              <a:rPr lang="en-US" dirty="0"/>
              <a:t> are all in the closure, </a:t>
            </a:r>
            <a:r>
              <a:rPr lang="en-US" dirty="0">
                <a:sym typeface="Wingdings" pitchFamily="2" charset="2"/>
              </a:rPr>
              <a:t>then put B into the closure</a:t>
            </a:r>
          </a:p>
          <a:p>
            <a:pPr marL="841375" lvl="1" indent="-51435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Repeat step 2, until we cannot find any new attribute to put into the closure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A Table with five attributes A, B, C, D, E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sym typeface="Wingdings" pitchFamily="2" charset="2"/>
              </a:rPr>
              <a:t> B, C  D, BC  E</a:t>
            </a:r>
          </a:p>
          <a:p>
            <a:pPr lvl="1"/>
            <a:r>
              <a:rPr lang="en-US" dirty="0"/>
              <a:t>{A}</a:t>
            </a:r>
            <a:r>
              <a:rPr lang="en-US" sz="4000" baseline="30000" dirty="0"/>
              <a:t>+</a:t>
            </a:r>
            <a:r>
              <a:rPr lang="en-US" dirty="0"/>
              <a:t> = {A, B}</a:t>
            </a:r>
          </a:p>
          <a:p>
            <a:pPr lvl="1"/>
            <a:r>
              <a:rPr lang="en-US" dirty="0"/>
              <a:t>{A, C}</a:t>
            </a:r>
            <a:r>
              <a:rPr lang="en-US" sz="4000" baseline="30000" dirty="0"/>
              <a:t>+</a:t>
            </a:r>
            <a:r>
              <a:rPr lang="en-US" dirty="0"/>
              <a:t> = {A, B, C, D, E}</a:t>
            </a:r>
          </a:p>
          <a:p>
            <a:pPr lvl="1"/>
            <a:r>
              <a:rPr lang="en-US" dirty="0"/>
              <a:t>{B}</a:t>
            </a:r>
            <a:r>
              <a:rPr lang="en-US" sz="4000" baseline="30000" dirty="0"/>
              <a:t>+</a:t>
            </a:r>
            <a:r>
              <a:rPr lang="en-US" dirty="0"/>
              <a:t> = {B}</a:t>
            </a:r>
          </a:p>
          <a:p>
            <a:endParaRPr lang="en-US" dirty="0"/>
          </a:p>
          <a:p>
            <a:pPr marL="858837" lvl="1" indent="-514350">
              <a:buFont typeface="+mj-lt"/>
              <a:buAutoNum type="arabicPeriod"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7922077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&amp; FD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prove that X </a:t>
            </a:r>
            <a:r>
              <a:rPr lang="en-US" dirty="0">
                <a:sym typeface="Wingdings" pitchFamily="2" charset="2"/>
              </a:rPr>
              <a:t> Y holds, we only need to show that {X}</a:t>
            </a:r>
            <a:r>
              <a:rPr lang="en-US" baseline="30000" dirty="0">
                <a:sym typeface="Wingdings" pitchFamily="2" charset="2"/>
              </a:rPr>
              <a:t>+</a:t>
            </a:r>
            <a:r>
              <a:rPr lang="en-US" dirty="0">
                <a:sym typeface="Wingdings" pitchFamily="2" charset="2"/>
              </a:rPr>
              <a:t> contains Y</a:t>
            </a:r>
          </a:p>
          <a:p>
            <a:r>
              <a:rPr lang="en-US" dirty="0"/>
              <a:t>AB</a:t>
            </a:r>
            <a:r>
              <a:rPr lang="en-US" dirty="0">
                <a:sym typeface="Wingdings" pitchFamily="2" charset="2"/>
              </a:rPr>
              <a:t>C, ADE, BD, AFB</a:t>
            </a:r>
          </a:p>
          <a:p>
            <a:r>
              <a:rPr lang="en-US" dirty="0"/>
              <a:t>Prove that AF</a:t>
            </a:r>
            <a:r>
              <a:rPr lang="en-US" dirty="0">
                <a:sym typeface="Wingdings" pitchFamily="2" charset="2"/>
              </a:rPr>
              <a:t>D</a:t>
            </a:r>
          </a:p>
          <a:p>
            <a:r>
              <a:rPr lang="en-US" dirty="0">
                <a:sym typeface="Wingdings" pitchFamily="2" charset="2"/>
              </a:rPr>
              <a:t>{AF}</a:t>
            </a:r>
            <a:r>
              <a:rPr lang="en-US" baseline="30000" dirty="0">
                <a:sym typeface="Wingdings" pitchFamily="2" charset="2"/>
              </a:rPr>
              <a:t>+</a:t>
            </a:r>
            <a:r>
              <a:rPr lang="en-US" dirty="0">
                <a:sym typeface="Wingdings" pitchFamily="2" charset="2"/>
              </a:rPr>
              <a:t> = {AFBCDE}, which contains D</a:t>
            </a:r>
          </a:p>
          <a:p>
            <a:r>
              <a:rPr lang="en-US" dirty="0">
                <a:sym typeface="Wingdings" pitchFamily="2" charset="2"/>
              </a:rPr>
              <a:t>Therefore, AFD holds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46212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&amp; FD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prove that X </a:t>
            </a:r>
            <a:r>
              <a:rPr lang="en-US" dirty="0">
                <a:sym typeface="Wingdings" pitchFamily="2" charset="2"/>
              </a:rPr>
              <a:t> Y </a:t>
            </a:r>
            <a:r>
              <a:rPr lang="en-US" dirty="0">
                <a:solidFill>
                  <a:srgbClr val="0000CC"/>
                </a:solidFill>
                <a:sym typeface="Wingdings" pitchFamily="2" charset="2"/>
              </a:rPr>
              <a:t>does not </a:t>
            </a:r>
            <a:r>
              <a:rPr lang="en-US" dirty="0">
                <a:sym typeface="Wingdings" pitchFamily="2" charset="2"/>
              </a:rPr>
              <a:t>hold, we only need to show that {X}</a:t>
            </a:r>
            <a:r>
              <a:rPr lang="en-US" baseline="30000" dirty="0">
                <a:sym typeface="Wingdings" pitchFamily="2" charset="2"/>
              </a:rPr>
              <a:t>+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>
                <a:solidFill>
                  <a:srgbClr val="0000CC"/>
                </a:solidFill>
                <a:sym typeface="Wingdings" pitchFamily="2" charset="2"/>
              </a:rPr>
              <a:t>does not </a:t>
            </a:r>
            <a:r>
              <a:rPr lang="en-US" dirty="0">
                <a:sym typeface="Wingdings" pitchFamily="2" charset="2"/>
              </a:rPr>
              <a:t>contain Y</a:t>
            </a:r>
          </a:p>
          <a:p>
            <a:r>
              <a:rPr lang="en-US" dirty="0"/>
              <a:t>AB</a:t>
            </a:r>
            <a:r>
              <a:rPr lang="en-US" dirty="0">
                <a:sym typeface="Wingdings" pitchFamily="2" charset="2"/>
              </a:rPr>
              <a:t>C, ADE, BD, AFB</a:t>
            </a:r>
          </a:p>
          <a:p>
            <a:r>
              <a:rPr lang="en-US" dirty="0"/>
              <a:t>Prove that AD</a:t>
            </a:r>
            <a:r>
              <a:rPr lang="en-US" dirty="0">
                <a:sym typeface="Wingdings" pitchFamily="2" charset="2"/>
              </a:rPr>
              <a:t>F does not hold</a:t>
            </a:r>
          </a:p>
          <a:p>
            <a:r>
              <a:rPr lang="en-US" dirty="0">
                <a:sym typeface="Wingdings" pitchFamily="2" charset="2"/>
              </a:rPr>
              <a:t>{AD}</a:t>
            </a:r>
            <a:r>
              <a:rPr lang="en-US" baseline="30000" dirty="0">
                <a:sym typeface="Wingdings" pitchFamily="2" charset="2"/>
              </a:rPr>
              <a:t>+</a:t>
            </a:r>
            <a:r>
              <a:rPr lang="en-US" dirty="0">
                <a:sym typeface="Wingdings" pitchFamily="2" charset="2"/>
              </a:rPr>
              <a:t> = {ADE}, which does not contain F</a:t>
            </a:r>
          </a:p>
          <a:p>
            <a:r>
              <a:rPr lang="en-US" dirty="0">
                <a:sym typeface="Wingdings" pitchFamily="2" charset="2"/>
              </a:rPr>
              <a:t>Therefore, ADF does not hold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16943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Given: C</a:t>
            </a:r>
            <a:r>
              <a:rPr lang="en-US" dirty="0">
                <a:sym typeface="Wingdings" pitchFamily="2" charset="2"/>
              </a:rPr>
              <a:t>D, ADE, BCE, EA, DB</a:t>
            </a:r>
          </a:p>
          <a:p>
            <a:r>
              <a:rPr lang="en-US" dirty="0">
                <a:sym typeface="Wingdings" pitchFamily="2" charset="2"/>
              </a:rPr>
              <a:t>Check if CA holds</a:t>
            </a:r>
          </a:p>
          <a:p>
            <a:r>
              <a:rPr lang="en-US" dirty="0">
                <a:sym typeface="Wingdings" pitchFamily="2" charset="2"/>
              </a:rPr>
              <a:t>We start with {C}</a:t>
            </a:r>
          </a:p>
          <a:p>
            <a:r>
              <a:rPr lang="en-US" dirty="0">
                <a:sym typeface="Wingdings" pitchFamily="2" charset="2"/>
              </a:rPr>
              <a:t>Since CD, we have {C, D}</a:t>
            </a:r>
          </a:p>
          <a:p>
            <a:r>
              <a:rPr lang="en-US" dirty="0">
                <a:sym typeface="Wingdings" pitchFamily="2" charset="2"/>
              </a:rPr>
              <a:t>Since DB, we have {C, D, B}</a:t>
            </a:r>
          </a:p>
          <a:p>
            <a:r>
              <a:rPr lang="en-US" dirty="0">
                <a:sym typeface="Wingdings" pitchFamily="2" charset="2"/>
              </a:rPr>
              <a:t>Since BCE, we have {C, D, B, E}</a:t>
            </a:r>
          </a:p>
          <a:p>
            <a:r>
              <a:rPr lang="en-US" dirty="0">
                <a:sym typeface="Wingdings" pitchFamily="2" charset="2"/>
              </a:rPr>
              <a:t>Since EA, we have {C, D, B, E, A}</a:t>
            </a:r>
          </a:p>
          <a:p>
            <a:r>
              <a:rPr lang="en-US" dirty="0">
                <a:sym typeface="Wingdings" pitchFamily="2" charset="2"/>
              </a:rPr>
              <a:t>So A must be in {C}</a:t>
            </a:r>
            <a:r>
              <a:rPr lang="en-US" baseline="30000" dirty="0">
                <a:sym typeface="Wingdings" pitchFamily="2" charset="2"/>
              </a:rPr>
              <a:t>+</a:t>
            </a:r>
            <a:r>
              <a:rPr lang="en-US" dirty="0">
                <a:sym typeface="Wingdings" pitchFamily="2" charset="2"/>
              </a:rPr>
              <a:t>, hence, CA holds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12448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0B365-67C2-460F-86D3-462D585A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428E-3ACF-4159-BC01-4CFF5A349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do it step by step:</a:t>
            </a:r>
          </a:p>
          <a:p>
            <a:pPr lvl="1"/>
            <a:r>
              <a:rPr lang="en-US" dirty="0"/>
              <a:t>Functional dependencies (FD)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Closures</a:t>
            </a:r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rgbClr val="0000CC"/>
                </a:solidFill>
              </a:rPr>
              <a:t>Keys, </a:t>
            </a:r>
            <a:r>
              <a:rPr lang="en-US" dirty="0" err="1">
                <a:solidFill>
                  <a:srgbClr val="0000CC"/>
                </a:solidFill>
              </a:rPr>
              <a:t>superkeys</a:t>
            </a:r>
            <a:r>
              <a:rPr lang="en-US" dirty="0">
                <a:solidFill>
                  <a:srgbClr val="0000CC"/>
                </a:solidFill>
              </a:rPr>
              <a:t>, and prime attributes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Normal forms and schema refinement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E35C9-6029-4301-917A-7F709BC63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46</a:t>
            </a:fld>
            <a:endParaRPr lang="en-US" altLang="zh-CN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51D135AC-7E2B-48F0-9945-384A0E48784F}"/>
              </a:ext>
            </a:extLst>
          </p:cNvPr>
          <p:cNvSpPr/>
          <p:nvPr/>
        </p:nvSpPr>
        <p:spPr bwMode="auto">
          <a:xfrm>
            <a:off x="1656080" y="2668654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18CA9B61-55CB-4544-8FC8-E48009B56253}"/>
              </a:ext>
            </a:extLst>
          </p:cNvPr>
          <p:cNvSpPr/>
          <p:nvPr/>
        </p:nvSpPr>
        <p:spPr bwMode="auto">
          <a:xfrm>
            <a:off x="1654242" y="3702401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931D60E1-DC5E-4D27-8892-5770C0FB7335}"/>
              </a:ext>
            </a:extLst>
          </p:cNvPr>
          <p:cNvSpPr/>
          <p:nvPr/>
        </p:nvSpPr>
        <p:spPr bwMode="auto">
          <a:xfrm>
            <a:off x="1652404" y="4769200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90857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00CC"/>
                </a:solidFill>
              </a:rPr>
              <a:t>Superkeys</a:t>
            </a:r>
            <a:r>
              <a:rPr lang="en-US" dirty="0"/>
              <a:t> of a Table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4946"/>
            <a:ext cx="8229600" cy="320598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Definition: A set of attributes in a table that decides all other attributes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{NRIC} </a:t>
            </a:r>
            <a:r>
              <a:rPr lang="en-US" dirty="0">
                <a:sym typeface="Wingdings" pitchFamily="2" charset="2"/>
              </a:rPr>
              <a:t>is a </a:t>
            </a:r>
            <a:r>
              <a:rPr lang="en-US" dirty="0" err="1">
                <a:sym typeface="Wingdings" pitchFamily="2" charset="2"/>
              </a:rPr>
              <a:t>superkey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Since NRIC  Name, Postal, Address</a:t>
            </a:r>
          </a:p>
          <a:p>
            <a:pPr lvl="1"/>
            <a:r>
              <a:rPr lang="en-US" dirty="0">
                <a:sym typeface="Wingdings" pitchFamily="2" charset="2"/>
              </a:rPr>
              <a:t>{NRIC, Name} is a </a:t>
            </a:r>
            <a:r>
              <a:rPr lang="en-US" dirty="0" err="1">
                <a:sym typeface="Wingdings" pitchFamily="2" charset="2"/>
              </a:rPr>
              <a:t>superkey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Since {NRIC, Name}  Postal, Address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0317"/>
              </p:ext>
            </p:extLst>
          </p:nvPr>
        </p:nvGraphicFramePr>
        <p:xfrm>
          <a:off x="457200" y="1074048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NRIC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Postal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939450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234122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Cathy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3576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420923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Yishun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240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CC"/>
                </a:solidFill>
              </a:rPr>
              <a:t>Keys</a:t>
            </a:r>
            <a:r>
              <a:rPr lang="en-US" dirty="0"/>
              <a:t> of a Table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4946"/>
            <a:ext cx="8229600" cy="320598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Definition: A </a:t>
            </a:r>
            <a:r>
              <a:rPr lang="en-US" dirty="0" err="1"/>
              <a:t>superkey</a:t>
            </a:r>
            <a:r>
              <a:rPr lang="en-US" dirty="0"/>
              <a:t> that is </a:t>
            </a:r>
            <a:r>
              <a:rPr lang="en-US" dirty="0">
                <a:solidFill>
                  <a:srgbClr val="0000CC"/>
                </a:solidFill>
              </a:rPr>
              <a:t>minimal</a:t>
            </a:r>
          </a:p>
          <a:p>
            <a:r>
              <a:rPr lang="en-US" dirty="0"/>
              <a:t>i.e., if we remove any attribute from the </a:t>
            </a:r>
            <a:r>
              <a:rPr lang="en-US" dirty="0" err="1"/>
              <a:t>superkey</a:t>
            </a:r>
            <a:r>
              <a:rPr lang="en-US" dirty="0"/>
              <a:t>, it will not be a </a:t>
            </a:r>
            <a:r>
              <a:rPr lang="en-US" dirty="0" err="1"/>
              <a:t>superkey</a:t>
            </a:r>
            <a:r>
              <a:rPr lang="en-US" dirty="0"/>
              <a:t> anymore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{NRIC} </a:t>
            </a:r>
            <a:r>
              <a:rPr lang="en-US" dirty="0">
                <a:sym typeface="Wingdings" pitchFamily="2" charset="2"/>
              </a:rPr>
              <a:t>is a </a:t>
            </a:r>
            <a:r>
              <a:rPr lang="en-US" dirty="0" err="1">
                <a:sym typeface="Wingdings" pitchFamily="2" charset="2"/>
              </a:rPr>
              <a:t>superkey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Since NRIC  Name, Postal, Address</a:t>
            </a:r>
          </a:p>
          <a:p>
            <a:pPr lvl="1"/>
            <a:r>
              <a:rPr lang="en-US" dirty="0">
                <a:sym typeface="Wingdings" pitchFamily="2" charset="2"/>
              </a:rPr>
              <a:t>{NRIC, Name} is a </a:t>
            </a:r>
            <a:r>
              <a:rPr lang="en-US" dirty="0" err="1">
                <a:sym typeface="Wingdings" pitchFamily="2" charset="2"/>
              </a:rPr>
              <a:t>superkey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Since {NRIC, Name}  Postal, Address</a:t>
            </a:r>
          </a:p>
          <a:p>
            <a:pPr lvl="1"/>
            <a:r>
              <a:rPr lang="en-US" dirty="0">
                <a:sym typeface="Wingdings" pitchFamily="2" charset="2"/>
              </a:rPr>
              <a:t>NRIC is a key, but {NRIC, Name} is not a key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36378"/>
              </p:ext>
            </p:extLst>
          </p:nvPr>
        </p:nvGraphicFramePr>
        <p:xfrm>
          <a:off x="457200" y="1074048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NRIC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Postal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939450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234122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Cathy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3576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420923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Yishun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1997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CC"/>
                </a:solidFill>
              </a:rPr>
              <a:t>Keys</a:t>
            </a:r>
            <a:r>
              <a:rPr lang="en-US" dirty="0"/>
              <a:t> of a Table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4946"/>
            <a:ext cx="8229600" cy="3205981"/>
          </a:xfrm>
        </p:spPr>
        <p:txBody>
          <a:bodyPr>
            <a:normAutofit/>
          </a:bodyPr>
          <a:lstStyle/>
          <a:p>
            <a:r>
              <a:rPr lang="en-US" dirty="0"/>
              <a:t>Note: Not to be confused with the keys of entity sets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859055"/>
              </p:ext>
            </p:extLst>
          </p:nvPr>
        </p:nvGraphicFramePr>
        <p:xfrm>
          <a:off x="457200" y="1074048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NRIC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Postal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939450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234122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Cathy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3576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420923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Yishun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9746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0B365-67C2-460F-86D3-462D585A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428E-3ACF-4159-BC01-4CFF5A349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do it step by step:</a:t>
            </a:r>
          </a:p>
          <a:p>
            <a:pPr lvl="1"/>
            <a:r>
              <a:rPr lang="en-US" dirty="0"/>
              <a:t>Functional dependencies (FD)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Closures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Keys, </a:t>
            </a:r>
            <a:r>
              <a:rPr lang="en-US" dirty="0" err="1"/>
              <a:t>superkeys</a:t>
            </a:r>
            <a:r>
              <a:rPr lang="en-US" dirty="0"/>
              <a:t>, and prime attributes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Normal forms and schema refinement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E35C9-6029-4301-917A-7F709BC63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47335" y="6185913"/>
            <a:ext cx="2133600" cy="457200"/>
          </a:xfrm>
        </p:spPr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5</a:t>
            </a:fld>
            <a:endParaRPr lang="en-US" altLang="zh-CN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51D135AC-7E2B-48F0-9945-384A0E48784F}"/>
              </a:ext>
            </a:extLst>
          </p:cNvPr>
          <p:cNvSpPr/>
          <p:nvPr/>
        </p:nvSpPr>
        <p:spPr bwMode="auto">
          <a:xfrm>
            <a:off x="1656080" y="2668654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18CA9B61-55CB-4544-8FC8-E48009B56253}"/>
              </a:ext>
            </a:extLst>
          </p:cNvPr>
          <p:cNvSpPr/>
          <p:nvPr/>
        </p:nvSpPr>
        <p:spPr bwMode="auto">
          <a:xfrm>
            <a:off x="1654242" y="3702401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931D60E1-DC5E-4D27-8892-5770C0FB7335}"/>
              </a:ext>
            </a:extLst>
          </p:cNvPr>
          <p:cNvSpPr/>
          <p:nvPr/>
        </p:nvSpPr>
        <p:spPr bwMode="auto">
          <a:xfrm>
            <a:off x="1652404" y="4769200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  <p:pic>
        <p:nvPicPr>
          <p:cNvPr id="9" name="Picture 8" descr="A skull with a brain&#10;&#10;Description automatically generated">
            <a:extLst>
              <a:ext uri="{FF2B5EF4-FFF2-40B4-BE49-F238E27FC236}">
                <a16:creationId xmlns:a16="http://schemas.microsoft.com/office/drawing/2014/main" id="{0E9B0559-CBA8-CB09-9CE4-3862886795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821" y="2047870"/>
            <a:ext cx="1464534" cy="1008512"/>
          </a:xfrm>
          <a:prstGeom prst="rect">
            <a:avLst/>
          </a:prstGeom>
        </p:spPr>
      </p:pic>
      <p:pic>
        <p:nvPicPr>
          <p:cNvPr id="11" name="Picture 10" descr="A brain with pink lights&#10;&#10;Description automatically generated with medium confidence">
            <a:extLst>
              <a:ext uri="{FF2B5EF4-FFF2-40B4-BE49-F238E27FC236}">
                <a16:creationId xmlns:a16="http://schemas.microsoft.com/office/drawing/2014/main" id="{3A18A327-01D8-ED24-76D5-F2DF815A5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821" y="3072645"/>
            <a:ext cx="1464534" cy="1033617"/>
          </a:xfrm>
          <a:prstGeom prst="rect">
            <a:avLst/>
          </a:prstGeom>
        </p:spPr>
      </p:pic>
      <p:pic>
        <p:nvPicPr>
          <p:cNvPr id="14" name="Picture 13" descr="A brain with glowing lights&#10;&#10;Description automatically generated">
            <a:extLst>
              <a:ext uri="{FF2B5EF4-FFF2-40B4-BE49-F238E27FC236}">
                <a16:creationId xmlns:a16="http://schemas.microsoft.com/office/drawing/2014/main" id="{C9FCB2AD-E7B9-0443-E7F1-2F7E91FB07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821" y="4137378"/>
            <a:ext cx="1464534" cy="918636"/>
          </a:xfrm>
          <a:prstGeom prst="rect">
            <a:avLst/>
          </a:prstGeom>
        </p:spPr>
      </p:pic>
      <p:pic>
        <p:nvPicPr>
          <p:cNvPr id="16" name="Picture 15" descr="A person's head with glowing brain&#10;&#10;Description automatically generated">
            <a:extLst>
              <a:ext uri="{FF2B5EF4-FFF2-40B4-BE49-F238E27FC236}">
                <a16:creationId xmlns:a16="http://schemas.microsoft.com/office/drawing/2014/main" id="{57062DDA-FB93-8D0E-4F0A-209BE4953B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821" y="5087132"/>
            <a:ext cx="1464534" cy="104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0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CC"/>
                </a:solidFill>
              </a:rPr>
              <a:t>Keys</a:t>
            </a:r>
            <a:r>
              <a:rPr lang="en-US" dirty="0"/>
              <a:t> of a Table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4946"/>
            <a:ext cx="8229600" cy="320598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table may have multiple keys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{NRIC} is a key</a:t>
            </a:r>
          </a:p>
          <a:p>
            <a:pPr lvl="1"/>
            <a:r>
              <a:rPr lang="en-US" dirty="0"/>
              <a:t>Since NRIC </a:t>
            </a:r>
            <a:r>
              <a:rPr lang="en-US" dirty="0">
                <a:sym typeface="Wingdings" pitchFamily="2" charset="2"/>
              </a:rPr>
              <a:t> Name, </a:t>
            </a:r>
            <a:r>
              <a:rPr lang="en-US" dirty="0" err="1">
                <a:sym typeface="Wingdings" pitchFamily="2" charset="2"/>
              </a:rPr>
              <a:t>StudentID</a:t>
            </a:r>
            <a:r>
              <a:rPr lang="en-US" dirty="0">
                <a:sym typeface="Wingdings" pitchFamily="2" charset="2"/>
              </a:rPr>
              <a:t>, Postal, Address</a:t>
            </a:r>
          </a:p>
          <a:p>
            <a:pPr lvl="1"/>
            <a:r>
              <a:rPr lang="en-US" dirty="0">
                <a:sym typeface="Wingdings" pitchFamily="2" charset="2"/>
              </a:rPr>
              <a:t>{</a:t>
            </a:r>
            <a:r>
              <a:rPr lang="en-US" dirty="0" err="1">
                <a:sym typeface="Wingdings" pitchFamily="2" charset="2"/>
              </a:rPr>
              <a:t>StudentID</a:t>
            </a:r>
            <a:r>
              <a:rPr lang="en-US" dirty="0">
                <a:sym typeface="Wingdings" pitchFamily="2" charset="2"/>
              </a:rPr>
              <a:t>} is a key</a:t>
            </a:r>
          </a:p>
          <a:p>
            <a:pPr lvl="1"/>
            <a:r>
              <a:rPr lang="en-US" dirty="0">
                <a:sym typeface="Wingdings" pitchFamily="2" charset="2"/>
              </a:rPr>
              <a:t>Since </a:t>
            </a:r>
            <a:r>
              <a:rPr lang="en-US" dirty="0" err="1">
                <a:sym typeface="Wingdings" pitchFamily="2" charset="2"/>
              </a:rPr>
              <a:t>StudentID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Name, </a:t>
            </a:r>
            <a:r>
              <a:rPr lang="en-US" dirty="0"/>
              <a:t>NRIC</a:t>
            </a:r>
            <a:r>
              <a:rPr lang="en-US" dirty="0">
                <a:sym typeface="Wingdings" pitchFamily="2" charset="2"/>
              </a:rPr>
              <a:t>, Postal, Address</a:t>
            </a:r>
          </a:p>
          <a:p>
            <a:pPr lvl="1"/>
            <a:r>
              <a:rPr lang="en-US" dirty="0">
                <a:sym typeface="Wingdings" pitchFamily="2" charset="2"/>
              </a:rPr>
              <a:t>Both {NRIC} and {</a:t>
            </a:r>
            <a:r>
              <a:rPr lang="en-US" dirty="0" err="1">
                <a:sym typeface="Wingdings" pitchFamily="2" charset="2"/>
              </a:rPr>
              <a:t>StudentID</a:t>
            </a:r>
            <a:r>
              <a:rPr lang="en-US" dirty="0">
                <a:sym typeface="Wingdings" pitchFamily="2" charset="2"/>
              </a:rPr>
              <a:t>} are keys</a:t>
            </a:r>
          </a:p>
          <a:p>
            <a:pPr lvl="1"/>
            <a:endParaRPr lang="en-SG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457200" y="1074048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54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64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29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4259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NRIC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 err="1">
                          <a:latin typeface="Calibri" pitchFamily="34" charset="0"/>
                        </a:rPr>
                        <a:t>StudentID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latin typeface="Calibri" pitchFamily="34" charset="0"/>
                        </a:rPr>
                        <a:t>Postal</a:t>
                      </a:r>
                      <a:endParaRPr lang="en-SG" sz="2800" u="none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939450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234122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Cathy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3576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3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420923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Yishun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805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9A511-D495-4DB1-8CDA-36ADB0730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CC"/>
                </a:solidFill>
              </a:rPr>
              <a:t>Keys</a:t>
            </a:r>
            <a:r>
              <a:rPr lang="en-US" dirty="0"/>
              <a:t> of a Table: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687B7-E870-4896-9D5A-33FCCFE13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89437"/>
            <a:ext cx="8229600" cy="464149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 have</a:t>
            </a:r>
          </a:p>
          <a:p>
            <a:pPr lvl="1"/>
            <a:r>
              <a:rPr lang="en-US" dirty="0"/>
              <a:t>A table T(A, B, C) with three attributes A, B, C</a:t>
            </a:r>
          </a:p>
          <a:p>
            <a:pPr lvl="1"/>
            <a:r>
              <a:rPr lang="en-US" dirty="0"/>
              <a:t>Two FDs: A</a:t>
            </a:r>
            <a:r>
              <a:rPr lang="en-US" dirty="0">
                <a:sym typeface="Wingdings" panose="05000000000000000000" pitchFamily="2" charset="2"/>
              </a:rPr>
              <a:t>BC and BCA</a:t>
            </a:r>
          </a:p>
          <a:p>
            <a:r>
              <a:rPr lang="en-US" dirty="0"/>
              <a:t>Find the key(s) of T</a:t>
            </a:r>
          </a:p>
          <a:p>
            <a:r>
              <a:rPr lang="en-US" dirty="0"/>
              <a:t>Answer: there are two keys</a:t>
            </a:r>
          </a:p>
          <a:p>
            <a:pPr lvl="1"/>
            <a:r>
              <a:rPr lang="en-US" dirty="0"/>
              <a:t>A</a:t>
            </a:r>
          </a:p>
          <a:p>
            <a:pPr lvl="1"/>
            <a:r>
              <a:rPr lang="en-US" dirty="0"/>
              <a:t>BC</a:t>
            </a:r>
          </a:p>
          <a:p>
            <a:r>
              <a:rPr lang="en-US" dirty="0"/>
              <a:t>Note: BC is a key even though it contains </a:t>
            </a:r>
            <a:r>
              <a:rPr lang="en-US"/>
              <a:t>more attributes </a:t>
            </a:r>
            <a:r>
              <a:rPr lang="en-US" dirty="0"/>
              <a:t>than A</a:t>
            </a:r>
          </a:p>
          <a:p>
            <a:pPr lvl="1"/>
            <a:r>
              <a:rPr lang="en-US" dirty="0"/>
              <a:t>Because BC is a </a:t>
            </a:r>
            <a:r>
              <a:rPr lang="en-US" dirty="0">
                <a:solidFill>
                  <a:srgbClr val="0000CC"/>
                </a:solidFill>
              </a:rPr>
              <a:t>minimal </a:t>
            </a:r>
            <a:r>
              <a:rPr lang="en-US" dirty="0" err="1"/>
              <a:t>superkey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721565-3440-4887-9EC7-3E253C563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51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41076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1700-5CC6-4D5C-A94B-C2BFF7107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we talking about keys?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DB052-0A15-4FCD-AC6A-CF0B5E7FD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Because they are needed in our discussion of normal forms</a:t>
            </a:r>
          </a:p>
          <a:p>
            <a:pPr lvl="1"/>
            <a:r>
              <a:rPr lang="en-US" dirty="0"/>
              <a:t>Whether or not a table T has </a:t>
            </a:r>
            <a:r>
              <a:rPr lang="en-US" dirty="0">
                <a:solidFill>
                  <a:srgbClr val="0000CC"/>
                </a:solidFill>
              </a:rPr>
              <a:t>redundancy</a:t>
            </a:r>
            <a:r>
              <a:rPr lang="en-US" dirty="0"/>
              <a:t> </a:t>
            </a:r>
            <a:r>
              <a:rPr lang="en-SG" dirty="0"/>
              <a:t>and </a:t>
            </a:r>
            <a:r>
              <a:rPr lang="en-SG" dirty="0">
                <a:solidFill>
                  <a:srgbClr val="0000CC"/>
                </a:solidFill>
              </a:rPr>
              <a:t>anomalies</a:t>
            </a:r>
            <a:r>
              <a:rPr lang="en-SG" dirty="0"/>
              <a:t> </a:t>
            </a:r>
            <a:r>
              <a:rPr lang="en-US" dirty="0"/>
              <a:t>would partially depend on what the keys of T are</a:t>
            </a:r>
          </a:p>
          <a:p>
            <a:r>
              <a:rPr lang="en-US" dirty="0"/>
              <a:t>Question: how do we know the keys of T?</a:t>
            </a:r>
          </a:p>
          <a:p>
            <a:r>
              <a:rPr lang="en-US" dirty="0"/>
              <a:t>Answer: </a:t>
            </a:r>
          </a:p>
          <a:p>
            <a:pPr lvl="1"/>
            <a:r>
              <a:rPr lang="en-US" dirty="0"/>
              <a:t>Check the FDs on the T, and use closures to derive the keys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16DD50-5ACC-4DAB-B9E6-F8B81A5F0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52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68479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22071-20B1-442D-9E8F-E0282AAA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for finding keys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DAB0C-11FD-441A-A24B-4F8BAD6AE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6"/>
            <a:ext cx="8229600" cy="5006181"/>
          </a:xfrm>
        </p:spPr>
        <p:txBody>
          <a:bodyPr>
            <a:normAutofit fontScale="92500"/>
          </a:bodyPr>
          <a:lstStyle/>
          <a:p>
            <a:r>
              <a:rPr lang="en-US" dirty="0"/>
              <a:t>Definition: a key is a minimal set of attributes that decides all other attributes</a:t>
            </a:r>
          </a:p>
          <a:p>
            <a:r>
              <a:rPr lang="en-US" dirty="0"/>
              <a:t>Given: a table T(A, B, C, …) and a set of FDs on T</a:t>
            </a:r>
          </a:p>
          <a:p>
            <a:r>
              <a:rPr lang="en-US" dirty="0"/>
              <a:t>Algorithm for finding keys:</a:t>
            </a:r>
          </a:p>
          <a:p>
            <a:pPr lvl="1"/>
            <a:r>
              <a:rPr lang="en-US" dirty="0"/>
              <a:t>Consider every subset of attributes in T:</a:t>
            </a:r>
          </a:p>
          <a:p>
            <a:pPr lvl="2"/>
            <a:r>
              <a:rPr lang="en-US" dirty="0"/>
              <a:t>A, B, C, …, AB, BC, CA, …, ABC, …</a:t>
            </a:r>
          </a:p>
          <a:p>
            <a:pPr lvl="1"/>
            <a:r>
              <a:rPr lang="en-US" dirty="0"/>
              <a:t>Derive the closure of each subset:</a:t>
            </a:r>
          </a:p>
          <a:p>
            <a:pPr lvl="2"/>
            <a:r>
              <a:rPr lang="en-US" dirty="0"/>
              <a:t> {A}</a:t>
            </a:r>
            <a:r>
              <a:rPr lang="en-US" baseline="30000" dirty="0"/>
              <a:t>+</a:t>
            </a:r>
            <a:r>
              <a:rPr lang="en-US" dirty="0"/>
              <a:t>, {B}</a:t>
            </a:r>
            <a:r>
              <a:rPr lang="en-US" baseline="30000" dirty="0"/>
              <a:t>+</a:t>
            </a:r>
            <a:r>
              <a:rPr lang="en-US" dirty="0"/>
              <a:t>, {C}</a:t>
            </a:r>
            <a:r>
              <a:rPr lang="en-US" baseline="30000" dirty="0"/>
              <a:t>+</a:t>
            </a:r>
            <a:r>
              <a:rPr lang="en-US" dirty="0"/>
              <a:t>, …, {AB}</a:t>
            </a:r>
            <a:r>
              <a:rPr lang="en-US" baseline="30000" dirty="0"/>
              <a:t>+</a:t>
            </a:r>
            <a:r>
              <a:rPr lang="en-US" dirty="0"/>
              <a:t>, {BC}</a:t>
            </a:r>
            <a:r>
              <a:rPr lang="en-US" baseline="30000" dirty="0"/>
              <a:t>+</a:t>
            </a:r>
            <a:r>
              <a:rPr lang="en-US" dirty="0"/>
              <a:t>, {AC}</a:t>
            </a:r>
            <a:r>
              <a:rPr lang="en-US" baseline="30000" dirty="0"/>
              <a:t>+</a:t>
            </a:r>
            <a:r>
              <a:rPr lang="en-US" dirty="0"/>
              <a:t>, …, {ABC}</a:t>
            </a:r>
            <a:r>
              <a:rPr lang="en-US" baseline="30000" dirty="0"/>
              <a:t>+</a:t>
            </a:r>
            <a:r>
              <a:rPr lang="en-US" dirty="0"/>
              <a:t>, …</a:t>
            </a:r>
          </a:p>
          <a:p>
            <a:pPr lvl="1"/>
            <a:r>
              <a:rPr lang="en-US" dirty="0"/>
              <a:t>Identify all </a:t>
            </a:r>
            <a:r>
              <a:rPr lang="en-US" dirty="0" err="1"/>
              <a:t>superkeys</a:t>
            </a:r>
            <a:r>
              <a:rPr lang="en-US" dirty="0"/>
              <a:t> based on the closures</a:t>
            </a:r>
          </a:p>
          <a:p>
            <a:pPr lvl="1"/>
            <a:r>
              <a:rPr lang="en-US" dirty="0"/>
              <a:t>Identify all keys from the </a:t>
            </a:r>
            <a:r>
              <a:rPr lang="en-US" dirty="0" err="1"/>
              <a:t>superkeys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581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4EF9D-C2C6-479A-AF22-C39169CDF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Algorithm for finding keys: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075C2-48CB-4F21-A842-EE83A3BE8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84083"/>
            <a:ext cx="8229600" cy="504684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table R(A, B, C), with A</a:t>
            </a:r>
            <a:r>
              <a:rPr lang="en-US" dirty="0">
                <a:sym typeface="Wingdings" pitchFamily="2" charset="2"/>
              </a:rPr>
              <a:t>B, BC</a:t>
            </a:r>
          </a:p>
          <a:p>
            <a:r>
              <a:rPr lang="en-US" dirty="0"/>
              <a:t>Steps for finding keys:</a:t>
            </a:r>
          </a:p>
          <a:p>
            <a:pPr lvl="1"/>
            <a:r>
              <a:rPr lang="en-US" dirty="0"/>
              <a:t>Consider every subset of attributes in T:</a:t>
            </a:r>
          </a:p>
          <a:p>
            <a:pPr lvl="2"/>
            <a:r>
              <a:rPr lang="en-US" dirty="0"/>
              <a:t>A, B, C, AB, BC, CA, ABC</a:t>
            </a:r>
          </a:p>
          <a:p>
            <a:pPr lvl="1"/>
            <a:r>
              <a:rPr lang="en-US" dirty="0"/>
              <a:t>Derive the closure of each subset:</a:t>
            </a:r>
          </a:p>
          <a:p>
            <a:pPr lvl="2"/>
            <a:r>
              <a:rPr lang="en-US" dirty="0"/>
              <a:t>{A}</a:t>
            </a:r>
            <a:r>
              <a:rPr lang="en-US" baseline="30000" dirty="0"/>
              <a:t>+</a:t>
            </a:r>
            <a:r>
              <a:rPr lang="en-US" dirty="0"/>
              <a:t>=</a:t>
            </a:r>
            <a:r>
              <a:rPr lang="en-US" dirty="0">
                <a:solidFill>
                  <a:schemeClr val="bg1"/>
                </a:solidFill>
              </a:rPr>
              <a:t>{ABC},</a:t>
            </a:r>
            <a:r>
              <a:rPr lang="en-US" dirty="0"/>
              <a:t> 	{B}</a:t>
            </a:r>
            <a:r>
              <a:rPr lang="en-US" baseline="30000" dirty="0"/>
              <a:t>+</a:t>
            </a:r>
            <a:r>
              <a:rPr lang="en-US" dirty="0"/>
              <a:t>=</a:t>
            </a:r>
            <a:r>
              <a:rPr lang="en-US" dirty="0">
                <a:solidFill>
                  <a:schemeClr val="bg1"/>
                </a:solidFill>
              </a:rPr>
              <a:t>{BC}, </a:t>
            </a:r>
            <a:r>
              <a:rPr lang="en-US" dirty="0"/>
              <a:t>	{C}</a:t>
            </a:r>
            <a:r>
              <a:rPr lang="en-US" baseline="30000" dirty="0"/>
              <a:t>+</a:t>
            </a:r>
            <a:r>
              <a:rPr lang="en-US" dirty="0"/>
              <a:t>=</a:t>
            </a:r>
            <a:r>
              <a:rPr lang="en-US" dirty="0">
                <a:solidFill>
                  <a:schemeClr val="bg1"/>
                </a:solidFill>
              </a:rPr>
              <a:t>{C}</a:t>
            </a:r>
          </a:p>
          <a:p>
            <a:pPr lvl="2"/>
            <a:r>
              <a:rPr lang="en-US" dirty="0"/>
              <a:t>{AB}</a:t>
            </a:r>
            <a:r>
              <a:rPr lang="en-US" baseline="30000" dirty="0"/>
              <a:t>+</a:t>
            </a:r>
            <a:r>
              <a:rPr lang="en-US" dirty="0"/>
              <a:t>=</a:t>
            </a:r>
            <a:r>
              <a:rPr lang="en-US" dirty="0">
                <a:solidFill>
                  <a:schemeClr val="bg1"/>
                </a:solidFill>
              </a:rPr>
              <a:t>{ABC},</a:t>
            </a:r>
            <a:r>
              <a:rPr lang="en-US" dirty="0"/>
              <a:t> 	{BC}</a:t>
            </a:r>
            <a:r>
              <a:rPr lang="en-US" baseline="30000" dirty="0"/>
              <a:t>+</a:t>
            </a:r>
            <a:r>
              <a:rPr lang="en-US" dirty="0"/>
              <a:t>=</a:t>
            </a:r>
            <a:r>
              <a:rPr lang="en-US" dirty="0">
                <a:solidFill>
                  <a:schemeClr val="bg1"/>
                </a:solidFill>
              </a:rPr>
              <a:t>{BC}, </a:t>
            </a:r>
            <a:r>
              <a:rPr lang="en-US" dirty="0"/>
              <a:t>	{AC}</a:t>
            </a:r>
            <a:r>
              <a:rPr lang="en-US" baseline="30000" dirty="0"/>
              <a:t>+</a:t>
            </a:r>
            <a:r>
              <a:rPr lang="en-US" dirty="0"/>
              <a:t>=</a:t>
            </a:r>
            <a:r>
              <a:rPr lang="en-US" dirty="0">
                <a:solidFill>
                  <a:schemeClr val="bg1"/>
                </a:solidFill>
              </a:rPr>
              <a:t>{AC},</a:t>
            </a:r>
            <a:r>
              <a:rPr lang="en-US" dirty="0"/>
              <a:t> 	{ABC}</a:t>
            </a:r>
            <a:r>
              <a:rPr lang="en-US" baseline="30000" dirty="0"/>
              <a:t>+</a:t>
            </a:r>
            <a:r>
              <a:rPr lang="en-US" dirty="0"/>
              <a:t>=</a:t>
            </a:r>
            <a:r>
              <a:rPr lang="en-US" dirty="0">
                <a:solidFill>
                  <a:schemeClr val="bg1"/>
                </a:solidFill>
              </a:rPr>
              <a:t>{ABC}</a:t>
            </a:r>
          </a:p>
          <a:p>
            <a:pPr lvl="1"/>
            <a:r>
              <a:rPr lang="en-US" dirty="0"/>
              <a:t>Identify all </a:t>
            </a:r>
            <a:r>
              <a:rPr lang="en-US" dirty="0" err="1"/>
              <a:t>superkeys</a:t>
            </a:r>
            <a:r>
              <a:rPr lang="en-US" dirty="0"/>
              <a:t> based on the closures</a:t>
            </a:r>
          </a:p>
          <a:p>
            <a:pPr marL="671512" lvl="2" indent="0">
              <a:buNone/>
            </a:pPr>
            <a:r>
              <a:rPr lang="en-US" dirty="0">
                <a:solidFill>
                  <a:schemeClr val="bg1"/>
                </a:solidFill>
              </a:rPr>
              <a:t>A, AB, ABC</a:t>
            </a:r>
          </a:p>
          <a:p>
            <a:pPr lvl="1"/>
            <a:r>
              <a:rPr lang="en-US" dirty="0"/>
              <a:t>Identify all keys from the </a:t>
            </a:r>
            <a:r>
              <a:rPr lang="en-US" dirty="0" err="1"/>
              <a:t>superkeys</a:t>
            </a:r>
            <a:endParaRPr lang="en-US" dirty="0"/>
          </a:p>
          <a:p>
            <a:pPr marL="671512" lvl="2" indent="0">
              <a:buNone/>
            </a:pPr>
            <a:r>
              <a:rPr lang="en-US" dirty="0">
                <a:solidFill>
                  <a:schemeClr val="bg1"/>
                </a:solidFill>
              </a:rPr>
              <a:t>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6A984-F62A-4980-9EAB-5BC9FEF3A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54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61384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4EF9D-C2C6-479A-AF22-C39169CDF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Algorithm for finding keys: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075C2-48CB-4F21-A842-EE83A3BE8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84083"/>
            <a:ext cx="8229600" cy="504684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table R(A, B, C), with A</a:t>
            </a:r>
            <a:r>
              <a:rPr lang="en-US" dirty="0">
                <a:sym typeface="Wingdings" pitchFamily="2" charset="2"/>
              </a:rPr>
              <a:t>B, BC</a:t>
            </a:r>
          </a:p>
          <a:p>
            <a:r>
              <a:rPr lang="en-US" dirty="0"/>
              <a:t>Steps for finding keys:</a:t>
            </a:r>
          </a:p>
          <a:p>
            <a:pPr lvl="1"/>
            <a:r>
              <a:rPr lang="en-US" dirty="0"/>
              <a:t>Consider every subset of attributes in T:</a:t>
            </a:r>
          </a:p>
          <a:p>
            <a:pPr lvl="2"/>
            <a:r>
              <a:rPr lang="en-US" dirty="0"/>
              <a:t>A, B, C, AB, BC, CA, ABC</a:t>
            </a:r>
          </a:p>
          <a:p>
            <a:pPr lvl="1"/>
            <a:r>
              <a:rPr lang="en-US" dirty="0"/>
              <a:t>Derive the closure of each subset:</a:t>
            </a:r>
          </a:p>
          <a:p>
            <a:pPr lvl="2"/>
            <a:r>
              <a:rPr lang="en-US" dirty="0"/>
              <a:t>{A}</a:t>
            </a:r>
            <a:r>
              <a:rPr lang="en-US" baseline="30000" dirty="0"/>
              <a:t>+</a:t>
            </a:r>
            <a:r>
              <a:rPr lang="en-US" dirty="0"/>
              <a:t>={ABC}, 	{B}</a:t>
            </a:r>
            <a:r>
              <a:rPr lang="en-US" baseline="30000" dirty="0"/>
              <a:t>+</a:t>
            </a:r>
            <a:r>
              <a:rPr lang="en-US" dirty="0"/>
              <a:t>={BC}, 	{C}</a:t>
            </a:r>
            <a:r>
              <a:rPr lang="en-US" baseline="30000" dirty="0"/>
              <a:t>+</a:t>
            </a:r>
            <a:r>
              <a:rPr lang="en-US" dirty="0"/>
              <a:t>={C}</a:t>
            </a:r>
          </a:p>
          <a:p>
            <a:pPr lvl="2"/>
            <a:r>
              <a:rPr lang="en-US" dirty="0"/>
              <a:t>{AB}</a:t>
            </a:r>
            <a:r>
              <a:rPr lang="en-US" baseline="30000" dirty="0"/>
              <a:t>+</a:t>
            </a:r>
            <a:r>
              <a:rPr lang="en-US" dirty="0"/>
              <a:t>={ABC}, 	{BC}</a:t>
            </a:r>
            <a:r>
              <a:rPr lang="en-US" baseline="30000" dirty="0"/>
              <a:t>+</a:t>
            </a:r>
            <a:r>
              <a:rPr lang="en-US" dirty="0"/>
              <a:t>={BC}, 	{AC}</a:t>
            </a:r>
            <a:r>
              <a:rPr lang="en-US" baseline="30000" dirty="0"/>
              <a:t>+</a:t>
            </a:r>
            <a:r>
              <a:rPr lang="en-US" dirty="0"/>
              <a:t>={ABC}, 	{ABC}</a:t>
            </a:r>
            <a:r>
              <a:rPr lang="en-US" baseline="30000" dirty="0"/>
              <a:t>+</a:t>
            </a:r>
            <a:r>
              <a:rPr lang="en-US" dirty="0"/>
              <a:t>={ABC}</a:t>
            </a:r>
          </a:p>
          <a:p>
            <a:pPr lvl="1"/>
            <a:r>
              <a:rPr lang="en-US" dirty="0"/>
              <a:t>Identify all </a:t>
            </a:r>
            <a:r>
              <a:rPr lang="en-US" dirty="0" err="1"/>
              <a:t>superkeys</a:t>
            </a:r>
            <a:r>
              <a:rPr lang="en-US" dirty="0"/>
              <a:t> based on the closures</a:t>
            </a:r>
          </a:p>
          <a:p>
            <a:pPr lvl="2"/>
            <a:r>
              <a:rPr lang="en-US" dirty="0"/>
              <a:t>A, AB, AC, ABC</a:t>
            </a:r>
          </a:p>
          <a:p>
            <a:pPr lvl="1"/>
            <a:r>
              <a:rPr lang="en-US" dirty="0"/>
              <a:t>Identify all keys from the </a:t>
            </a:r>
            <a:r>
              <a:rPr lang="en-US" dirty="0" err="1"/>
              <a:t>superkeys</a:t>
            </a:r>
            <a:endParaRPr lang="en-US" dirty="0"/>
          </a:p>
          <a:p>
            <a:pPr lvl="2"/>
            <a:r>
              <a:rPr lang="en-US" dirty="0"/>
              <a:t>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6A984-F62A-4980-9EAB-5BC9FEF3A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55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81823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Find the keys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229600" cy="5078189"/>
          </a:xfrm>
        </p:spPr>
        <p:txBody>
          <a:bodyPr/>
          <a:lstStyle/>
          <a:p>
            <a:r>
              <a:rPr lang="en-US" dirty="0"/>
              <a:t>A table R(A, B, C, D)</a:t>
            </a:r>
          </a:p>
          <a:p>
            <a:r>
              <a:rPr lang="en-US" dirty="0"/>
              <a:t>With AB</a:t>
            </a:r>
            <a:r>
              <a:rPr lang="en-US" dirty="0">
                <a:sym typeface="Wingdings" pitchFamily="2" charset="2"/>
              </a:rPr>
              <a:t>C, ADB, BD</a:t>
            </a:r>
            <a:endParaRPr lang="en-US" dirty="0"/>
          </a:p>
          <a:p>
            <a:r>
              <a:rPr lang="en-US" dirty="0"/>
              <a:t>First, enumerate all attribute subsets:</a:t>
            </a:r>
          </a:p>
          <a:p>
            <a:pPr lvl="1"/>
            <a:r>
              <a:rPr lang="en-US" dirty="0"/>
              <a:t>{A}, 		{B}, 		{C}, 		{D}</a:t>
            </a:r>
          </a:p>
          <a:p>
            <a:pPr lvl="1"/>
            <a:r>
              <a:rPr lang="en-US" dirty="0"/>
              <a:t>{AB}, 			{AC}, 			{AD}, 	</a:t>
            </a:r>
          </a:p>
          <a:p>
            <a:pPr lvl="1"/>
            <a:r>
              <a:rPr lang="en-US" dirty="0"/>
              <a:t>{BC}, 		{BD}, 			{CD},</a:t>
            </a:r>
          </a:p>
          <a:p>
            <a:pPr lvl="1"/>
            <a:r>
              <a:rPr lang="en-US" dirty="0"/>
              <a:t>{ABC}, 			{ABD}, </a:t>
            </a:r>
          </a:p>
          <a:p>
            <a:pPr lvl="1"/>
            <a:r>
              <a:rPr lang="en-US" dirty="0"/>
              <a:t>{ACD}, 			{BCD},</a:t>
            </a:r>
          </a:p>
          <a:p>
            <a:pPr lvl="1"/>
            <a:r>
              <a:rPr lang="en-US" dirty="0"/>
              <a:t>{ABCD}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1245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Find the keys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229600" cy="5078189"/>
          </a:xfrm>
        </p:spPr>
        <p:txBody>
          <a:bodyPr/>
          <a:lstStyle/>
          <a:p>
            <a:r>
              <a:rPr lang="en-US" dirty="0"/>
              <a:t>A table R(A, B, C, D)</a:t>
            </a:r>
          </a:p>
          <a:p>
            <a:r>
              <a:rPr lang="en-US" dirty="0"/>
              <a:t>With AB</a:t>
            </a:r>
            <a:r>
              <a:rPr lang="en-US" dirty="0">
                <a:sym typeface="Wingdings" pitchFamily="2" charset="2"/>
              </a:rPr>
              <a:t>C, ADB, BD</a:t>
            </a:r>
            <a:endParaRPr lang="en-US" dirty="0"/>
          </a:p>
          <a:p>
            <a:r>
              <a:rPr lang="en-US" dirty="0"/>
              <a:t>Second, compute the closures of the subsets:</a:t>
            </a:r>
          </a:p>
          <a:p>
            <a:pPr lvl="1"/>
            <a:r>
              <a:rPr lang="en-US" dirty="0"/>
              <a:t>{A}, 		{B}, 		{C}, 		{D}</a:t>
            </a:r>
          </a:p>
          <a:p>
            <a:pPr lvl="1"/>
            <a:r>
              <a:rPr lang="en-US" dirty="0"/>
              <a:t>{AB}, 			{AC}, 			{AD}, 	</a:t>
            </a:r>
          </a:p>
          <a:p>
            <a:pPr lvl="1"/>
            <a:r>
              <a:rPr lang="en-US" dirty="0"/>
              <a:t>{BC}, 		{BD}, 			{CD},</a:t>
            </a:r>
          </a:p>
          <a:p>
            <a:pPr lvl="1"/>
            <a:r>
              <a:rPr lang="en-US" dirty="0"/>
              <a:t>{ABC}, 			{ABD}, </a:t>
            </a:r>
          </a:p>
          <a:p>
            <a:pPr lvl="1"/>
            <a:r>
              <a:rPr lang="en-US" dirty="0"/>
              <a:t>{ACD}, 			{BCD},</a:t>
            </a:r>
          </a:p>
          <a:p>
            <a:pPr lvl="1"/>
            <a:r>
              <a:rPr lang="en-US" dirty="0"/>
              <a:t>{ABCD}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67932969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Find the keys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781068" cy="5078189"/>
          </a:xfrm>
        </p:spPr>
        <p:txBody>
          <a:bodyPr/>
          <a:lstStyle/>
          <a:p>
            <a:r>
              <a:rPr lang="en-US" dirty="0"/>
              <a:t>A table R(A, B, C, D)</a:t>
            </a:r>
          </a:p>
          <a:p>
            <a:r>
              <a:rPr lang="en-US" dirty="0"/>
              <a:t>With AB</a:t>
            </a:r>
            <a:r>
              <a:rPr lang="en-US" dirty="0">
                <a:sym typeface="Wingdings" pitchFamily="2" charset="2"/>
              </a:rPr>
              <a:t>C, ADB, BD</a:t>
            </a:r>
            <a:endParaRPr lang="en-US" dirty="0"/>
          </a:p>
          <a:p>
            <a:r>
              <a:rPr lang="en-US" dirty="0"/>
              <a:t>Second, compute the closures of the subsets:</a:t>
            </a:r>
          </a:p>
          <a:p>
            <a:pPr lvl="1"/>
            <a:r>
              <a:rPr lang="en-US" dirty="0"/>
              <a:t>{A}</a:t>
            </a:r>
            <a:r>
              <a:rPr lang="en-US" sz="4000" baseline="30000" dirty="0"/>
              <a:t>+</a:t>
            </a:r>
            <a:r>
              <a:rPr lang="en-US" dirty="0"/>
              <a:t>= {A},  	{B}</a:t>
            </a:r>
            <a:r>
              <a:rPr lang="en-US" sz="4000" baseline="30000" dirty="0"/>
              <a:t>+</a:t>
            </a:r>
            <a:r>
              <a:rPr lang="en-US" dirty="0"/>
              <a:t>= {BD},  	{C}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{C},  	{D}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{D}</a:t>
            </a:r>
            <a:endParaRPr lang="en-US" baseline="-25000" dirty="0"/>
          </a:p>
          <a:p>
            <a:pPr lvl="1"/>
            <a:r>
              <a:rPr lang="en-US" dirty="0"/>
              <a:t>{AB}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{ABCD},  	{AC}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{AC},  	{AD}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</a:t>
            </a:r>
          </a:p>
          <a:p>
            <a:pPr lvl="1"/>
            <a:r>
              <a:rPr lang="en-US" dirty="0"/>
              <a:t>{BC}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{BCD},  {BD}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{BD},  	{CD}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{CD}</a:t>
            </a:r>
            <a:endParaRPr lang="en-US" baseline="-25000" dirty="0"/>
          </a:p>
          <a:p>
            <a:pPr lvl="1"/>
            <a:r>
              <a:rPr lang="en-US" dirty="0"/>
              <a:t>{ABC}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>
                <a:cs typeface="+mn-cs"/>
              </a:rPr>
              <a:t>=</a:t>
            </a:r>
            <a:r>
              <a:rPr lang="en-US" dirty="0"/>
              <a:t> {ABCD}, 	{ABD}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>
                <a:cs typeface="+mn-cs"/>
              </a:rPr>
              <a:t>=</a:t>
            </a:r>
            <a:r>
              <a:rPr lang="en-US" dirty="0"/>
              <a:t> {ABCD}</a:t>
            </a:r>
          </a:p>
          <a:p>
            <a:pPr lvl="1"/>
            <a:r>
              <a:rPr lang="en-US" dirty="0"/>
              <a:t>{ACD}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 = {ABCD}, 	{BCD}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baseline="-25000" dirty="0">
                <a:solidFill>
                  <a:srgbClr val="000000"/>
                </a:solidFill>
              </a:rPr>
              <a:t> </a:t>
            </a:r>
            <a:r>
              <a:rPr lang="en-US" dirty="0"/>
              <a:t>= {BCD}</a:t>
            </a:r>
          </a:p>
          <a:p>
            <a:pPr lvl="1"/>
            <a:r>
              <a:rPr lang="en-US" dirty="0"/>
              <a:t>{ABCD}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baseline="-25000" dirty="0">
                <a:solidFill>
                  <a:srgbClr val="000000"/>
                </a:solidFill>
              </a:rPr>
              <a:t> </a:t>
            </a:r>
            <a:r>
              <a:rPr lang="en-US" dirty="0"/>
              <a:t>= {ABCD}	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8734295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Find the keys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781068" cy="5078189"/>
          </a:xfrm>
        </p:spPr>
        <p:txBody>
          <a:bodyPr/>
          <a:lstStyle/>
          <a:p>
            <a:r>
              <a:rPr lang="en-US" dirty="0"/>
              <a:t>A table R(A, B, C, D)</a:t>
            </a:r>
          </a:p>
          <a:p>
            <a:r>
              <a:rPr lang="en-US" dirty="0"/>
              <a:t>With AB</a:t>
            </a:r>
            <a:r>
              <a:rPr lang="en-US" dirty="0">
                <a:sym typeface="Wingdings" pitchFamily="2" charset="2"/>
              </a:rPr>
              <a:t>C, ADB, BD</a:t>
            </a:r>
            <a:endParaRPr lang="en-US" dirty="0"/>
          </a:p>
          <a:p>
            <a:r>
              <a:rPr lang="en-US" dirty="0"/>
              <a:t>Third, identify the </a:t>
            </a:r>
            <a:r>
              <a:rPr lang="en-US" dirty="0" err="1"/>
              <a:t>superkeys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{A}</a:t>
            </a:r>
            <a:r>
              <a:rPr lang="en-US" sz="4000" baseline="30000" dirty="0"/>
              <a:t>+</a:t>
            </a:r>
            <a:r>
              <a:rPr lang="en-US" dirty="0"/>
              <a:t>= {A},  	{B}</a:t>
            </a:r>
            <a:r>
              <a:rPr lang="en-US" sz="4000" baseline="30000" dirty="0"/>
              <a:t>+</a:t>
            </a:r>
            <a:r>
              <a:rPr lang="en-US" dirty="0"/>
              <a:t>= {BD},  	{C}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{C},  	{D}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{D}</a:t>
            </a:r>
            <a:endParaRPr lang="en-US" baseline="-25000" dirty="0"/>
          </a:p>
          <a:p>
            <a:pPr lvl="1"/>
            <a:r>
              <a:rPr lang="en-US" dirty="0"/>
              <a:t>{AB}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{ABCD},  	{AC}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{AC},  	{AD}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</a:t>
            </a:r>
          </a:p>
          <a:p>
            <a:pPr lvl="1"/>
            <a:r>
              <a:rPr lang="en-US" dirty="0"/>
              <a:t>{BC}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{BCD},  {BD}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{BD},  	{CD}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{CD}</a:t>
            </a:r>
            <a:endParaRPr lang="en-US" baseline="-25000" dirty="0"/>
          </a:p>
          <a:p>
            <a:pPr lvl="1"/>
            <a:r>
              <a:rPr lang="en-US" dirty="0"/>
              <a:t>{ABC}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>
                <a:cs typeface="+mn-cs"/>
              </a:rPr>
              <a:t>=</a:t>
            </a:r>
            <a:r>
              <a:rPr lang="en-US" dirty="0"/>
              <a:t> {ABCD}, 	{ABD}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>
                <a:cs typeface="+mn-cs"/>
              </a:rPr>
              <a:t>=</a:t>
            </a:r>
            <a:r>
              <a:rPr lang="en-US" dirty="0"/>
              <a:t> {ABCD}</a:t>
            </a:r>
          </a:p>
          <a:p>
            <a:pPr lvl="1"/>
            <a:r>
              <a:rPr lang="en-US" dirty="0"/>
              <a:t>{ACD}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 = {ABCD}, 	{BCD}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baseline="-25000" dirty="0">
                <a:solidFill>
                  <a:srgbClr val="000000"/>
                </a:solidFill>
              </a:rPr>
              <a:t> </a:t>
            </a:r>
            <a:r>
              <a:rPr lang="en-US" dirty="0"/>
              <a:t>= {BCD}</a:t>
            </a:r>
          </a:p>
          <a:p>
            <a:pPr lvl="1"/>
            <a:r>
              <a:rPr lang="en-US" dirty="0"/>
              <a:t>{ABCD}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baseline="-25000" dirty="0">
                <a:solidFill>
                  <a:srgbClr val="000000"/>
                </a:solidFill>
              </a:rPr>
              <a:t> </a:t>
            </a:r>
            <a:r>
              <a:rPr lang="en-US" dirty="0"/>
              <a:t>= {ABCD}	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573294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B2F9-DE03-419F-9C48-993736857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824A5-682D-4585-8C81-187603C24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04146"/>
            <a:ext cx="8229600" cy="4826781"/>
          </a:xfrm>
        </p:spPr>
        <p:txBody>
          <a:bodyPr/>
          <a:lstStyle/>
          <a:p>
            <a:r>
              <a:rPr lang="en-US" dirty="0"/>
              <a:t>Suppose that we give an ER diagram to Alice and Bob</a:t>
            </a:r>
          </a:p>
          <a:p>
            <a:r>
              <a:rPr lang="en-US" dirty="0"/>
              <a:t>Each of them translates the diagram into a relational schema</a:t>
            </a:r>
          </a:p>
          <a:p>
            <a:pPr lvl="1"/>
            <a:r>
              <a:rPr lang="en-US" dirty="0"/>
              <a:t>And claims that it is the best relational schema of all time</a:t>
            </a:r>
          </a:p>
          <a:p>
            <a:r>
              <a:rPr lang="en-US" dirty="0"/>
              <a:t>How do we decide which </a:t>
            </a:r>
            <a:br>
              <a:rPr lang="en-US" dirty="0"/>
            </a:br>
            <a:r>
              <a:rPr lang="en-US" dirty="0"/>
              <a:t>one is better?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9AD4AE-EE4E-420B-BC66-016A2DB4B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6</a:t>
            </a:fld>
            <a:endParaRPr lang="en-US" altLang="zh-CN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C76AD58-01A3-FAD2-8774-8D2A08BFA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886" y="3906386"/>
            <a:ext cx="3177915" cy="222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954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Find the keys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781068" cy="5078189"/>
          </a:xfrm>
        </p:spPr>
        <p:txBody>
          <a:bodyPr/>
          <a:lstStyle/>
          <a:p>
            <a:r>
              <a:rPr lang="en-US" dirty="0"/>
              <a:t>A table R(A, B, C, D)</a:t>
            </a:r>
          </a:p>
          <a:p>
            <a:r>
              <a:rPr lang="en-US" dirty="0"/>
              <a:t>With AB</a:t>
            </a:r>
            <a:r>
              <a:rPr lang="en-US" dirty="0">
                <a:sym typeface="Wingdings" pitchFamily="2" charset="2"/>
              </a:rPr>
              <a:t>C, ADB, BD</a:t>
            </a:r>
            <a:endParaRPr lang="en-US" dirty="0"/>
          </a:p>
          <a:p>
            <a:r>
              <a:rPr lang="en-US" dirty="0"/>
              <a:t>Third, identify the </a:t>
            </a:r>
            <a:r>
              <a:rPr lang="en-US" dirty="0" err="1"/>
              <a:t>superkeys</a:t>
            </a:r>
            <a:r>
              <a:rPr lang="en-US" dirty="0"/>
              <a:t>:</a:t>
            </a:r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{A}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{A},  	{B}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{BD},  	{C}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{C},  	{D}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{D}</a:t>
            </a:r>
            <a:endParaRPr lang="en-US" baseline="-25000" dirty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r>
              <a:rPr lang="en-US" dirty="0"/>
              <a:t>{AB}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{ABCD},  	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{AC}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{AC},  </a:t>
            </a:r>
            <a:r>
              <a:rPr lang="en-US" dirty="0"/>
              <a:t>	{AD}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</a:t>
            </a:r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{BC}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{BCD},  {BD}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{BD},  </a:t>
            </a:r>
            <a:r>
              <a:rPr lang="en-US" dirty="0"/>
              <a:t>	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{CD}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{CD}</a:t>
            </a:r>
            <a:endParaRPr lang="en-US" baseline="-25000" dirty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r>
              <a:rPr lang="en-US" dirty="0"/>
              <a:t>{ABC}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>
                <a:cs typeface="+mn-cs"/>
              </a:rPr>
              <a:t>=</a:t>
            </a:r>
            <a:r>
              <a:rPr lang="en-US" dirty="0"/>
              <a:t> {ABCD}, 	{ABD}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>
                <a:cs typeface="+mn-cs"/>
              </a:rPr>
              <a:t>=</a:t>
            </a:r>
            <a:r>
              <a:rPr lang="en-US" dirty="0"/>
              <a:t> {ABCD}</a:t>
            </a:r>
          </a:p>
          <a:p>
            <a:pPr lvl="1"/>
            <a:r>
              <a:rPr lang="en-US" dirty="0"/>
              <a:t>{ACD}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 = {ABCD}, 	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{BCD}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baseline="-25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{BCD}</a:t>
            </a:r>
          </a:p>
          <a:p>
            <a:pPr lvl="1"/>
            <a:r>
              <a:rPr lang="en-US" dirty="0"/>
              <a:t>{ABCD}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baseline="-25000" dirty="0">
                <a:solidFill>
                  <a:srgbClr val="000000"/>
                </a:solidFill>
              </a:rPr>
              <a:t> </a:t>
            </a:r>
            <a:r>
              <a:rPr lang="en-US" dirty="0"/>
              <a:t>= {ABCD}	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424867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Find the keys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781068" cy="5078189"/>
          </a:xfrm>
        </p:spPr>
        <p:txBody>
          <a:bodyPr/>
          <a:lstStyle/>
          <a:p>
            <a:r>
              <a:rPr lang="en-US" dirty="0"/>
              <a:t>A table R(A, B, C, D)</a:t>
            </a:r>
          </a:p>
          <a:p>
            <a:r>
              <a:rPr lang="en-US" dirty="0"/>
              <a:t>With AB</a:t>
            </a:r>
            <a:r>
              <a:rPr lang="en-US" dirty="0">
                <a:sym typeface="Wingdings" pitchFamily="2" charset="2"/>
              </a:rPr>
              <a:t>C, ADB, BD</a:t>
            </a:r>
            <a:endParaRPr lang="en-US" dirty="0"/>
          </a:p>
          <a:p>
            <a:r>
              <a:rPr lang="en-US" dirty="0"/>
              <a:t>Fourth, identify the keys from the </a:t>
            </a:r>
            <a:r>
              <a:rPr lang="en-US" dirty="0" err="1"/>
              <a:t>superkeys</a:t>
            </a:r>
            <a:endParaRPr lang="en-US" dirty="0"/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{A}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{A},  	{B}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{BD},  	{C}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{C},  	{D}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{D}</a:t>
            </a:r>
            <a:endParaRPr lang="en-US" baseline="-25000" dirty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r>
              <a:rPr lang="en-US" dirty="0"/>
              <a:t>{AB}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{ABCD},  	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{AC}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{AC},  </a:t>
            </a:r>
            <a:r>
              <a:rPr lang="en-US" dirty="0"/>
              <a:t>	{AD}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</a:t>
            </a:r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{BC}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{BCD},  {BD}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{BD},  </a:t>
            </a:r>
            <a:r>
              <a:rPr lang="en-US" dirty="0"/>
              <a:t>	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{CD}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{CD}</a:t>
            </a:r>
            <a:endParaRPr lang="en-US" baseline="-25000" dirty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r>
              <a:rPr lang="en-US" dirty="0"/>
              <a:t>{ABC}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>
                <a:cs typeface="+mn-cs"/>
              </a:rPr>
              <a:t>=</a:t>
            </a:r>
            <a:r>
              <a:rPr lang="en-US" dirty="0"/>
              <a:t> {ABCD}, 	{ABD}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>
                <a:cs typeface="+mn-cs"/>
              </a:rPr>
              <a:t>=</a:t>
            </a:r>
            <a:r>
              <a:rPr lang="en-US" dirty="0"/>
              <a:t> {ABCD}</a:t>
            </a:r>
          </a:p>
          <a:p>
            <a:pPr lvl="1"/>
            <a:r>
              <a:rPr lang="en-US" dirty="0"/>
              <a:t>{ACD}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 = {ABCD}, 	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{BCD}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baseline="-25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{BCD}</a:t>
            </a:r>
          </a:p>
          <a:p>
            <a:pPr lvl="1"/>
            <a:r>
              <a:rPr lang="en-US" dirty="0"/>
              <a:t>{ABCD}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baseline="-25000" dirty="0">
                <a:solidFill>
                  <a:srgbClr val="000000"/>
                </a:solidFill>
              </a:rPr>
              <a:t> </a:t>
            </a:r>
            <a:r>
              <a:rPr lang="en-US" dirty="0"/>
              <a:t>= {ABCD}	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3482341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Find the keys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781068" cy="5078189"/>
          </a:xfrm>
        </p:spPr>
        <p:txBody>
          <a:bodyPr/>
          <a:lstStyle/>
          <a:p>
            <a:r>
              <a:rPr lang="en-US" dirty="0"/>
              <a:t>A table R(A, B, C, D)</a:t>
            </a:r>
          </a:p>
          <a:p>
            <a:r>
              <a:rPr lang="en-US" dirty="0"/>
              <a:t>With AB</a:t>
            </a:r>
            <a:r>
              <a:rPr lang="en-US" dirty="0">
                <a:sym typeface="Wingdings" pitchFamily="2" charset="2"/>
              </a:rPr>
              <a:t>C, ADB, BD</a:t>
            </a:r>
            <a:endParaRPr lang="en-US" dirty="0"/>
          </a:p>
          <a:p>
            <a:r>
              <a:rPr lang="en-US" dirty="0"/>
              <a:t>Fourth, identify the keys from the </a:t>
            </a:r>
            <a:r>
              <a:rPr lang="en-US" dirty="0" err="1"/>
              <a:t>superkeys</a:t>
            </a:r>
            <a:endParaRPr lang="en-US" dirty="0"/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{A}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{A},  	{B}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{BD},  	{C}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{C},  	{D}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{D}</a:t>
            </a:r>
            <a:endParaRPr lang="en-US" baseline="-25000" dirty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r>
              <a:rPr lang="en-US" dirty="0"/>
              <a:t>{AB}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{ABCD},  	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{AC}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{AC},  </a:t>
            </a:r>
            <a:r>
              <a:rPr lang="en-US" dirty="0"/>
              <a:t>	{AD}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</a:t>
            </a:r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{BC}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{BCD},  {BD}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{BD},  </a:t>
            </a:r>
            <a:r>
              <a:rPr lang="en-US" dirty="0"/>
              <a:t>	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{CD}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{CD}</a:t>
            </a:r>
            <a:endParaRPr lang="en-US" baseline="-25000" dirty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{ABC}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cs typeface="+mn-cs"/>
              </a:rPr>
              <a:t>=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{ABCD}, 	{ABD}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cs typeface="+mn-cs"/>
              </a:rPr>
              <a:t>=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{ABCD}</a:t>
            </a:r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{ACD}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= {ABCD}, 	{BCD}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baseline="-25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{BCD}</a:t>
            </a:r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{ABCD}</a:t>
            </a:r>
            <a:r>
              <a:rPr lang="en-US" sz="4000" baseline="30000" dirty="0">
                <a:solidFill>
                  <a:schemeClr val="bg1">
                    <a:lumMod val="95000"/>
                  </a:schemeClr>
                </a:solidFill>
                <a:cs typeface="+mn-cs"/>
              </a:rPr>
              <a:t>+</a:t>
            </a:r>
            <a:r>
              <a:rPr lang="en-US" baseline="-25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= {ABCD}</a:t>
            </a:r>
            <a:r>
              <a:rPr lang="en-US" dirty="0"/>
              <a:t>	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67043681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Small Trick 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229600" cy="5078189"/>
          </a:xfrm>
        </p:spPr>
        <p:txBody>
          <a:bodyPr/>
          <a:lstStyle/>
          <a:p>
            <a:r>
              <a:rPr lang="en-US" dirty="0"/>
              <a:t>Always check small attribute sets first</a:t>
            </a:r>
          </a:p>
          <a:p>
            <a:r>
              <a:rPr lang="en-US" dirty="0"/>
              <a:t>A table R(A, B, C, D)</a:t>
            </a:r>
          </a:p>
          <a:p>
            <a:r>
              <a:rPr lang="en-US" dirty="0"/>
              <a:t>A</a:t>
            </a:r>
            <a:r>
              <a:rPr lang="en-US" dirty="0">
                <a:sym typeface="Wingdings" pitchFamily="2" charset="2"/>
              </a:rPr>
              <a:t>B, BC, CD, DA</a:t>
            </a:r>
            <a:endParaRPr lang="en-US" dirty="0"/>
          </a:p>
          <a:p>
            <a:r>
              <a:rPr lang="en-US" dirty="0"/>
              <a:t>Compute the closures:</a:t>
            </a:r>
          </a:p>
          <a:p>
            <a:pPr lvl="1"/>
            <a:r>
              <a:rPr lang="en-US" dirty="0"/>
              <a:t>{A}</a:t>
            </a:r>
            <a:r>
              <a:rPr lang="en-US" sz="4000" baseline="30000" dirty="0"/>
              <a:t>+</a:t>
            </a:r>
            <a:r>
              <a:rPr lang="en-US" dirty="0"/>
              <a:t>= {ABCD},  {B}</a:t>
            </a:r>
            <a:r>
              <a:rPr lang="en-US" sz="4000" baseline="30000" dirty="0"/>
              <a:t>+</a:t>
            </a:r>
            <a:r>
              <a:rPr lang="en-US" dirty="0"/>
              <a:t>= {ABCD},  {C}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{ABCD},  {D}</a:t>
            </a:r>
            <a:r>
              <a:rPr lang="en-US" sz="4000" baseline="30000" dirty="0">
                <a:solidFill>
                  <a:srgbClr val="000000"/>
                </a:solidFill>
                <a:cs typeface="+mn-cs"/>
              </a:rPr>
              <a:t>+</a:t>
            </a:r>
            <a:r>
              <a:rPr lang="en-US" dirty="0"/>
              <a:t>= {ABCD}</a:t>
            </a:r>
            <a:endParaRPr lang="en-US" baseline="-25000" dirty="0"/>
          </a:p>
          <a:p>
            <a:pPr lvl="1"/>
            <a:r>
              <a:rPr lang="en-US" dirty="0"/>
              <a:t>No need to check others</a:t>
            </a:r>
          </a:p>
          <a:p>
            <a:pPr lvl="1"/>
            <a:r>
              <a:rPr lang="en-US" dirty="0"/>
              <a:t>The others are all </a:t>
            </a:r>
            <a:r>
              <a:rPr lang="en-US" dirty="0" err="1"/>
              <a:t>superkeys</a:t>
            </a:r>
            <a:r>
              <a:rPr lang="en-US" dirty="0"/>
              <a:t> but not keys</a:t>
            </a:r>
          </a:p>
          <a:p>
            <a:r>
              <a:rPr lang="en-US" dirty="0"/>
              <a:t>Keys: {A}, {B}, {C}, {D}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113680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Small Trick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table R(A, B, C, D)</a:t>
            </a:r>
          </a:p>
          <a:p>
            <a:r>
              <a:rPr lang="en-US" dirty="0"/>
              <a:t>AB</a:t>
            </a:r>
            <a:r>
              <a:rPr lang="en-US" dirty="0">
                <a:sym typeface="Wingdings" pitchFamily="2" charset="2"/>
              </a:rPr>
              <a:t>C, ADB, BD</a:t>
            </a:r>
            <a:endParaRPr lang="en-US" dirty="0"/>
          </a:p>
          <a:p>
            <a:r>
              <a:rPr lang="en-US" dirty="0"/>
              <a:t>Notice that A does not appear in the right hand side of any functional dependencies</a:t>
            </a:r>
          </a:p>
          <a:p>
            <a:r>
              <a:rPr lang="en-US" dirty="0"/>
              <a:t>In that case, A must be in every key</a:t>
            </a:r>
          </a:p>
          <a:p>
            <a:r>
              <a:rPr lang="en-US" dirty="0"/>
              <a:t>Keys of R: AB, AD (see the previous exercises) </a:t>
            </a:r>
          </a:p>
          <a:p>
            <a:r>
              <a:rPr lang="en-US" dirty="0"/>
              <a:t>In general, if an attribute that does not appear in the right hand side of any FD, then it must be in every key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34253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(Find the Keys)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8"/>
            <a:ext cx="8229600" cy="5078189"/>
          </a:xfrm>
        </p:spPr>
        <p:txBody>
          <a:bodyPr/>
          <a:lstStyle/>
          <a:p>
            <a:r>
              <a:rPr lang="en-US" dirty="0"/>
              <a:t>A table R(A, B, C, D)</a:t>
            </a:r>
          </a:p>
          <a:p>
            <a:r>
              <a:rPr lang="en-US" dirty="0"/>
              <a:t>A</a:t>
            </a:r>
            <a:r>
              <a:rPr lang="en-US" dirty="0">
                <a:sym typeface="Wingdings" pitchFamily="2" charset="2"/>
              </a:rPr>
              <a:t>B, AC, CD</a:t>
            </a:r>
            <a:endParaRPr lang="en-US" dirty="0"/>
          </a:p>
          <a:p>
            <a:r>
              <a:rPr lang="en-US" dirty="0"/>
              <a:t>A must be in every key</a:t>
            </a:r>
          </a:p>
          <a:p>
            <a:r>
              <a:rPr lang="en-US" dirty="0"/>
              <a:t>Compute the closures:</a:t>
            </a:r>
          </a:p>
          <a:p>
            <a:pPr lvl="1"/>
            <a:r>
              <a:rPr lang="en-US" dirty="0"/>
              <a:t>{A}</a:t>
            </a:r>
            <a:r>
              <a:rPr lang="en-US" sz="4000" baseline="30000" dirty="0"/>
              <a:t>+</a:t>
            </a:r>
            <a:r>
              <a:rPr lang="en-US" dirty="0"/>
              <a:t>= {ABCD}</a:t>
            </a:r>
          </a:p>
          <a:p>
            <a:pPr lvl="1"/>
            <a:r>
              <a:rPr lang="en-US" dirty="0"/>
              <a:t>No need to check others 	</a:t>
            </a:r>
          </a:p>
          <a:p>
            <a:r>
              <a:rPr lang="en-US" dirty="0"/>
              <a:t>Keys: {A}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834708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(Find the Keys)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4"/>
            <a:ext cx="8229600" cy="493417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table R(A, B, C, D, E)</a:t>
            </a:r>
          </a:p>
          <a:p>
            <a:r>
              <a:rPr lang="en-US" dirty="0"/>
              <a:t>AB</a:t>
            </a:r>
            <a:r>
              <a:rPr lang="en-US" dirty="0">
                <a:sym typeface="Wingdings" pitchFamily="2" charset="2"/>
              </a:rPr>
              <a:t>C, CB, BCD, CDE</a:t>
            </a:r>
          </a:p>
          <a:p>
            <a:r>
              <a:rPr lang="en-US" dirty="0">
                <a:sym typeface="Wingdings" pitchFamily="2" charset="2"/>
              </a:rPr>
              <a:t>A must be in every key</a:t>
            </a:r>
          </a:p>
          <a:p>
            <a:r>
              <a:rPr lang="en-US" dirty="0"/>
              <a:t>Compute the closures:</a:t>
            </a:r>
          </a:p>
          <a:p>
            <a:pPr lvl="1"/>
            <a:r>
              <a:rPr lang="en-US" dirty="0"/>
              <a:t>{A}</a:t>
            </a:r>
            <a:r>
              <a:rPr lang="en-US" baseline="30000" dirty="0"/>
              <a:t>+</a:t>
            </a:r>
            <a:r>
              <a:rPr lang="en-US" dirty="0"/>
              <a:t> = {A}</a:t>
            </a:r>
          </a:p>
          <a:p>
            <a:pPr lvl="1"/>
            <a:r>
              <a:rPr lang="en-US" dirty="0"/>
              <a:t>{AB}</a:t>
            </a:r>
            <a:r>
              <a:rPr lang="en-US" baseline="30000" dirty="0"/>
              <a:t>+</a:t>
            </a:r>
            <a:r>
              <a:rPr lang="en-US" dirty="0"/>
              <a:t> = {ABCDE}</a:t>
            </a:r>
          </a:p>
          <a:p>
            <a:pPr lvl="1"/>
            <a:r>
              <a:rPr lang="en-US" dirty="0"/>
              <a:t>{AC}</a:t>
            </a:r>
            <a:r>
              <a:rPr lang="en-US" baseline="30000" dirty="0"/>
              <a:t>+</a:t>
            </a:r>
            <a:r>
              <a:rPr lang="en-US" dirty="0"/>
              <a:t> = {ACBDE}</a:t>
            </a:r>
          </a:p>
          <a:p>
            <a:pPr lvl="1"/>
            <a:r>
              <a:rPr lang="en-US" dirty="0"/>
              <a:t>{AD}</a:t>
            </a:r>
            <a:r>
              <a:rPr lang="en-US" baseline="30000" dirty="0"/>
              <a:t>+</a:t>
            </a:r>
            <a:r>
              <a:rPr lang="en-US" dirty="0"/>
              <a:t> = {AD}, {AE}</a:t>
            </a:r>
            <a:r>
              <a:rPr lang="en-US" baseline="30000" dirty="0"/>
              <a:t>+</a:t>
            </a:r>
            <a:r>
              <a:rPr lang="en-US" dirty="0"/>
              <a:t> = {AE}</a:t>
            </a:r>
          </a:p>
          <a:p>
            <a:pPr lvl="1"/>
            <a:r>
              <a:rPr lang="en-US" dirty="0"/>
              <a:t>{ADE}</a:t>
            </a:r>
            <a:r>
              <a:rPr lang="en-US" baseline="30000" dirty="0"/>
              <a:t>+</a:t>
            </a:r>
            <a:r>
              <a:rPr lang="en-US" dirty="0"/>
              <a:t> = {ADE}</a:t>
            </a:r>
          </a:p>
          <a:p>
            <a:r>
              <a:rPr lang="en-US" dirty="0"/>
              <a:t>Keys: AB, AC</a:t>
            </a:r>
          </a:p>
          <a:p>
            <a:pPr lvl="1"/>
            <a:endParaRPr lang="en-US" dirty="0"/>
          </a:p>
          <a:p>
            <a:endParaRPr lang="en-US" dirty="0">
              <a:sym typeface="Wingdings" pitchFamily="2" charset="2"/>
            </a:endParaRP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66720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 (Find the Keys)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422"/>
            <a:ext cx="8229600" cy="505650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table R(A, B, C, D, E, F) </a:t>
            </a:r>
          </a:p>
          <a:p>
            <a:r>
              <a:rPr lang="en-US" dirty="0"/>
              <a:t>AB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C, C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B, CBE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D, D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EF</a:t>
            </a:r>
          </a:p>
          <a:p>
            <a:r>
              <a:rPr lang="en-US" dirty="0"/>
              <a:t>A must be in every key</a:t>
            </a:r>
          </a:p>
          <a:p>
            <a:r>
              <a:rPr lang="en-US" dirty="0"/>
              <a:t>Compute the closures:</a:t>
            </a:r>
          </a:p>
          <a:p>
            <a:pPr lvl="1"/>
            <a:r>
              <a:rPr lang="en-US" dirty="0"/>
              <a:t>{A}</a:t>
            </a:r>
            <a:r>
              <a:rPr lang="en-US" baseline="30000" dirty="0"/>
              <a:t>+</a:t>
            </a:r>
            <a:r>
              <a:rPr lang="en-US" dirty="0"/>
              <a:t> = {A}</a:t>
            </a:r>
          </a:p>
          <a:p>
            <a:pPr lvl="1"/>
            <a:r>
              <a:rPr lang="en-US" dirty="0"/>
              <a:t>{AB}</a:t>
            </a:r>
            <a:r>
              <a:rPr lang="en-US" baseline="30000" dirty="0"/>
              <a:t>+</a:t>
            </a:r>
            <a:r>
              <a:rPr lang="en-US" dirty="0"/>
              <a:t> = {ABC}</a:t>
            </a:r>
          </a:p>
          <a:p>
            <a:pPr lvl="1"/>
            <a:r>
              <a:rPr lang="en-US" dirty="0"/>
              <a:t>{AC}</a:t>
            </a:r>
            <a:r>
              <a:rPr lang="en-US" baseline="30000" dirty="0"/>
              <a:t>+</a:t>
            </a:r>
            <a:r>
              <a:rPr lang="en-US" dirty="0"/>
              <a:t> = {ACB}</a:t>
            </a:r>
          </a:p>
          <a:p>
            <a:pPr lvl="1"/>
            <a:r>
              <a:rPr lang="en-US" dirty="0"/>
              <a:t>{AD}</a:t>
            </a:r>
            <a:r>
              <a:rPr lang="en-US" baseline="30000" dirty="0"/>
              <a:t>+</a:t>
            </a:r>
            <a:r>
              <a:rPr lang="en-US" dirty="0"/>
              <a:t> = {ADEF}</a:t>
            </a:r>
          </a:p>
          <a:p>
            <a:pPr lvl="1"/>
            <a:r>
              <a:rPr lang="en-US" dirty="0"/>
              <a:t>{AE}</a:t>
            </a:r>
            <a:r>
              <a:rPr lang="en-US" baseline="30000" dirty="0"/>
              <a:t>+</a:t>
            </a:r>
            <a:r>
              <a:rPr lang="en-US" dirty="0"/>
              <a:t> = {AE}, {AF}</a:t>
            </a:r>
            <a:r>
              <a:rPr lang="en-US" baseline="30000" dirty="0"/>
              <a:t>+</a:t>
            </a:r>
            <a:r>
              <a:rPr lang="en-US" dirty="0"/>
              <a:t> = {AF}</a:t>
            </a:r>
          </a:p>
          <a:p>
            <a:pPr lvl="1"/>
            <a:r>
              <a:rPr lang="en-US" dirty="0"/>
              <a:t>{ABC}</a:t>
            </a:r>
            <a:r>
              <a:rPr lang="en-US" baseline="30000" dirty="0"/>
              <a:t>+</a:t>
            </a:r>
            <a:r>
              <a:rPr lang="en-US" dirty="0"/>
              <a:t> = {ABC}</a:t>
            </a:r>
          </a:p>
          <a:p>
            <a:pPr lvl="1"/>
            <a:r>
              <a:rPr lang="en-US" dirty="0"/>
              <a:t>{ABD}</a:t>
            </a:r>
            <a:r>
              <a:rPr lang="en-US" baseline="30000" dirty="0"/>
              <a:t>+</a:t>
            </a:r>
            <a:r>
              <a:rPr lang="en-US" dirty="0"/>
              <a:t> = </a:t>
            </a:r>
            <a:r>
              <a:rPr lang="en-SG" dirty="0"/>
              <a:t>{ABE}</a:t>
            </a:r>
            <a:r>
              <a:rPr lang="en-SG" baseline="30000" dirty="0"/>
              <a:t>+</a:t>
            </a:r>
            <a:r>
              <a:rPr lang="en-SG" dirty="0"/>
              <a:t> = {ACD}</a:t>
            </a:r>
            <a:r>
              <a:rPr lang="en-SG" baseline="30000" dirty="0"/>
              <a:t>+</a:t>
            </a:r>
            <a:r>
              <a:rPr lang="en-SG" dirty="0"/>
              <a:t> = {ACE}</a:t>
            </a:r>
            <a:r>
              <a:rPr lang="en-SG" baseline="30000" dirty="0"/>
              <a:t>+</a:t>
            </a:r>
            <a:r>
              <a:rPr lang="en-SG" dirty="0"/>
              <a:t> = {ABCDEF}</a:t>
            </a:r>
          </a:p>
          <a:p>
            <a:pPr lvl="1"/>
            <a:r>
              <a:rPr lang="en-US" dirty="0"/>
              <a:t>{ADE}</a:t>
            </a:r>
            <a:r>
              <a:rPr lang="en-US" baseline="30000" dirty="0"/>
              <a:t>+</a:t>
            </a:r>
            <a:r>
              <a:rPr lang="en-US" dirty="0"/>
              <a:t> = {ADEF}</a:t>
            </a:r>
          </a:p>
          <a:p>
            <a:r>
              <a:rPr lang="en-US" dirty="0"/>
              <a:t>Keys: ABD, ABE, ACD, ACE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35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D8EA4-A8B9-4E03-A778-73ADE7616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Prime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FB1D8-C91A-4228-8321-77C151636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If an attribute appears in a key, then it is a </a:t>
            </a:r>
            <a:r>
              <a:rPr lang="en-SG" dirty="0">
                <a:solidFill>
                  <a:srgbClr val="0000CC"/>
                </a:solidFill>
              </a:rPr>
              <a:t>prime attribute</a:t>
            </a:r>
          </a:p>
          <a:p>
            <a:r>
              <a:rPr lang="en-SG" dirty="0"/>
              <a:t>Otherwise, it is a </a:t>
            </a:r>
            <a:r>
              <a:rPr lang="en-SG" dirty="0">
                <a:solidFill>
                  <a:srgbClr val="0000CC"/>
                </a:solidFill>
              </a:rPr>
              <a:t>non-prime </a:t>
            </a:r>
            <a:r>
              <a:rPr lang="en-SG" dirty="0"/>
              <a:t>attribute</a:t>
            </a:r>
          </a:p>
          <a:p>
            <a:r>
              <a:rPr lang="en-SG" dirty="0"/>
              <a:t>This concept will be used when we talk about normal forms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6B6478-3FBD-435B-AF30-DDFB3538F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68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85046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0B365-67C2-460F-86D3-462D585A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428E-3ACF-4159-BC01-4CFF5A349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do it step by step:</a:t>
            </a:r>
          </a:p>
          <a:p>
            <a:pPr lvl="1"/>
            <a:r>
              <a:rPr lang="en-US" dirty="0"/>
              <a:t>Functional dependencies (FD)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Closures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Keys, </a:t>
            </a:r>
            <a:r>
              <a:rPr lang="en-US" dirty="0" err="1"/>
              <a:t>superkeys</a:t>
            </a:r>
            <a:r>
              <a:rPr lang="en-US" dirty="0"/>
              <a:t>, and prime attributes</a:t>
            </a:r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rgbClr val="0000CC"/>
                </a:solidFill>
              </a:rPr>
              <a:t>Normal forms and schema refinement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E35C9-6029-4301-917A-7F709BC63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69</a:t>
            </a:fld>
            <a:endParaRPr lang="en-US" altLang="zh-CN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51D135AC-7E2B-48F0-9945-384A0E48784F}"/>
              </a:ext>
            </a:extLst>
          </p:cNvPr>
          <p:cNvSpPr/>
          <p:nvPr/>
        </p:nvSpPr>
        <p:spPr bwMode="auto">
          <a:xfrm>
            <a:off x="1656080" y="2668654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18CA9B61-55CB-4544-8FC8-E48009B56253}"/>
              </a:ext>
            </a:extLst>
          </p:cNvPr>
          <p:cNvSpPr/>
          <p:nvPr/>
        </p:nvSpPr>
        <p:spPr bwMode="auto">
          <a:xfrm>
            <a:off x="1654242" y="3702401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931D60E1-DC5E-4D27-8892-5770C0FB7335}"/>
              </a:ext>
            </a:extLst>
          </p:cNvPr>
          <p:cNvSpPr/>
          <p:nvPr/>
        </p:nvSpPr>
        <p:spPr bwMode="auto">
          <a:xfrm>
            <a:off x="1652404" y="4769200"/>
            <a:ext cx="345440" cy="609243"/>
          </a:xfrm>
          <a:prstGeom prst="downArrow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endParaRPr lang="en-US" sz="2800" b="1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5723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6E23-0257-4F2A-871C-6C28F6B10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08752-ABD1-426A-A88C-0A4275351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There could be many different ways to evaluate whether a relational schema is good</a:t>
            </a:r>
          </a:p>
          <a:p>
            <a:pPr lvl="1"/>
            <a:r>
              <a:rPr lang="en-US" dirty="0"/>
              <a:t>Different people may have different opinions</a:t>
            </a:r>
          </a:p>
          <a:p>
            <a:r>
              <a:rPr lang="en-US" dirty="0"/>
              <a:t>But there are things that just should NOT be done</a:t>
            </a:r>
          </a:p>
          <a:p>
            <a:pPr lvl="1"/>
            <a:r>
              <a:rPr lang="en-US" dirty="0"/>
              <a:t>i.e., there are some minimum requirements to meet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rgbClr val="0000CC"/>
                </a:solidFill>
              </a:rPr>
              <a:t>normal form</a:t>
            </a:r>
            <a:r>
              <a:rPr lang="en-US" dirty="0"/>
              <a:t> is a definition of minimum requirements to </a:t>
            </a:r>
          </a:p>
          <a:p>
            <a:pPr lvl="1"/>
            <a:r>
              <a:rPr lang="en-US" dirty="0"/>
              <a:t>reduce data redundancy, and </a:t>
            </a:r>
          </a:p>
          <a:p>
            <a:pPr lvl="1"/>
            <a:r>
              <a:rPr lang="en-US" dirty="0"/>
              <a:t>improve data integrity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B6E5-2A68-4DFB-ACC9-5FF3F6066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1C098B-AF64-43D3-8114-98CE067A81C3}" type="slidenum">
              <a:rPr lang="zh-CN" altLang="en-US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400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Redundancy: Example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68962"/>
            <a:ext cx="8435280" cy="306196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Primary key of the table: </a:t>
            </a:r>
            <a:br>
              <a:rPr lang="en-US" dirty="0"/>
            </a:br>
            <a:r>
              <a:rPr lang="en-US" dirty="0"/>
              <a:t>	(NRIC, </a:t>
            </a:r>
            <a:r>
              <a:rPr lang="en-US" dirty="0" err="1"/>
              <a:t>PhoneNumber</a:t>
            </a:r>
            <a:r>
              <a:rPr lang="en-US" dirty="0"/>
              <a:t>)</a:t>
            </a:r>
          </a:p>
          <a:p>
            <a:r>
              <a:rPr lang="en-US" dirty="0"/>
              <a:t>There is some </a:t>
            </a:r>
            <a:r>
              <a:rPr lang="en-US" dirty="0">
                <a:solidFill>
                  <a:srgbClr val="0000FF"/>
                </a:solidFill>
              </a:rPr>
              <a:t>redundancy </a:t>
            </a:r>
            <a:r>
              <a:rPr lang="en-US" dirty="0"/>
              <a:t>in terms of Alice's address: it is unnecessarily stored twice</a:t>
            </a:r>
          </a:p>
          <a:p>
            <a:r>
              <a:rPr lang="en-US" dirty="0"/>
              <a:t>In addition, the table is susceptible to several other </a:t>
            </a:r>
            <a:r>
              <a:rPr lang="en-US" dirty="0">
                <a:solidFill>
                  <a:srgbClr val="0000FF"/>
                </a:solidFill>
              </a:rPr>
              <a:t>anomalies</a:t>
            </a:r>
          </a:p>
          <a:p>
            <a:endParaRPr lang="en-SG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/>
        </p:nvGraphicFramePr>
        <p:xfrm>
          <a:off x="457200" y="1124744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 err="1">
                          <a:latin typeface="Calibri" pitchFamily="34" charset="0"/>
                        </a:rPr>
                        <a:t>PhoneNumber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HomeAddress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67899876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83848384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98765432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155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Anomalies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68962"/>
            <a:ext cx="8435280" cy="3061965"/>
          </a:xfrm>
        </p:spPr>
        <p:txBody>
          <a:bodyPr>
            <a:normAutofit/>
          </a:bodyPr>
          <a:lstStyle/>
          <a:p>
            <a:r>
              <a:rPr lang="en-US" dirty="0"/>
              <a:t>Primary key of the table: </a:t>
            </a:r>
            <a:br>
              <a:rPr lang="en-US" dirty="0"/>
            </a:br>
            <a:r>
              <a:rPr lang="en-US" dirty="0"/>
              <a:t>	(NRIC, </a:t>
            </a:r>
            <a:r>
              <a:rPr lang="en-US" dirty="0" err="1"/>
              <a:t>PhoneNumber</a:t>
            </a:r>
            <a:r>
              <a:rPr lang="en-US" dirty="0"/>
              <a:t>)</a:t>
            </a:r>
          </a:p>
          <a:p>
            <a:r>
              <a:rPr lang="en-US" dirty="0"/>
              <a:t>First, </a:t>
            </a:r>
            <a:r>
              <a:rPr lang="en-US" dirty="0">
                <a:solidFill>
                  <a:srgbClr val="0000FF"/>
                </a:solidFill>
              </a:rPr>
              <a:t>update anomalies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We may accidentally update one of Alice’s addresses, leaving the other unchanged</a:t>
            </a:r>
          </a:p>
          <a:p>
            <a:endParaRPr lang="en-SG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457200" y="1124744"/>
          <a:ext cx="82296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Name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>
                          <a:latin typeface="Calibri" pitchFamily="34" charset="0"/>
                        </a:rPr>
                        <a:t>NRIC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u="sng" dirty="0" err="1">
                          <a:latin typeface="Calibri" pitchFamily="34" charset="0"/>
                        </a:rPr>
                        <a:t>PhoneNumber</a:t>
                      </a:r>
                      <a:endParaRPr lang="en-SG" sz="2800" u="sng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HomeAddress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67899876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Alice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1234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83848384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>
                          <a:latin typeface="Calibri" pitchFamily="34" charset="0"/>
                        </a:rPr>
                        <a:t>Jurong</a:t>
                      </a:r>
                      <a:r>
                        <a:rPr lang="en-US" sz="2800" dirty="0">
                          <a:latin typeface="Calibri" pitchFamily="34" charset="0"/>
                        </a:rPr>
                        <a:t> East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Bob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5678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Calibri" pitchFamily="34" charset="0"/>
                        </a:rPr>
                        <a:t>98765432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latin typeface="Calibri" pitchFamily="34" charset="0"/>
                        </a:rPr>
                        <a:t>Pasir</a:t>
                      </a:r>
                      <a:r>
                        <a:rPr lang="en-US" sz="2800" dirty="0">
                          <a:latin typeface="Calibri" pitchFamily="34" charset="0"/>
                        </a:rPr>
                        <a:t> </a:t>
                      </a:r>
                      <a:r>
                        <a:rPr lang="en-US" sz="2800" dirty="0" err="1">
                          <a:latin typeface="Calibri" pitchFamily="34" charset="0"/>
                        </a:rPr>
                        <a:t>Ris</a:t>
                      </a:r>
                      <a:endParaRPr lang="en-SG" sz="2800" dirty="0">
                        <a:latin typeface="Calibri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409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12">
      <a:dk1>
        <a:srgbClr val="000000"/>
      </a:dk1>
      <a:lt1>
        <a:srgbClr val="FFFFFF"/>
      </a:lt1>
      <a:dk2>
        <a:srgbClr val="000000"/>
      </a:dk2>
      <a:lt2>
        <a:srgbClr val="666699"/>
      </a:lt2>
      <a:accent1>
        <a:srgbClr val="3366FF"/>
      </a:accent1>
      <a:accent2>
        <a:srgbClr val="3366FF"/>
      </a:accent2>
      <a:accent3>
        <a:srgbClr val="FFFFFF"/>
      </a:accent3>
      <a:accent4>
        <a:srgbClr val="000000"/>
      </a:accent4>
      <a:accent5>
        <a:srgbClr val="ADB8FF"/>
      </a:accent5>
      <a:accent6>
        <a:srgbClr val="2D5CE7"/>
      </a:accent6>
      <a:hlink>
        <a:srgbClr val="006666"/>
      </a:hlink>
      <a:folHlink>
        <a:srgbClr val="B2B2B2"/>
      </a:folHlink>
    </a:clrScheme>
    <a:fontScheme name="Edge">
      <a:majorFont>
        <a:latin typeface="Garamond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3366FF"/>
        </a:accent1>
        <a:accent2>
          <a:srgbClr val="3366FF"/>
        </a:accent2>
        <a:accent3>
          <a:srgbClr val="FFFFFF"/>
        </a:accent3>
        <a:accent4>
          <a:srgbClr val="000000"/>
        </a:accent4>
        <a:accent5>
          <a:srgbClr val="ADB8FF"/>
        </a:accent5>
        <a:accent6>
          <a:srgbClr val="2D5CE7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11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009999"/>
        </a:accent1>
        <a:accent2>
          <a:srgbClr val="009999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008A8A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12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3366FF"/>
        </a:accent1>
        <a:accent2>
          <a:srgbClr val="3366FF"/>
        </a:accent2>
        <a:accent3>
          <a:srgbClr val="FFFFFF"/>
        </a:accent3>
        <a:accent4>
          <a:srgbClr val="000000"/>
        </a:accent4>
        <a:accent5>
          <a:srgbClr val="ADB8FF"/>
        </a:accent5>
        <a:accent6>
          <a:srgbClr val="2D5CE7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B10AF827D5F649BAFC5AF4AFB2D5D4" ma:contentTypeVersion="12" ma:contentTypeDescription="Create a new document." ma:contentTypeScope="" ma:versionID="cedbb2c39429eaaa3eab7bf24cbdd83a">
  <xsd:schema xmlns:xsd="http://www.w3.org/2001/XMLSchema" xmlns:xs="http://www.w3.org/2001/XMLSchema" xmlns:p="http://schemas.microsoft.com/office/2006/metadata/properties" xmlns:ns3="dd778424-2f30-4657-8405-79f0956a8fd2" xmlns:ns4="0590a5a5-9b8c-4179-8b1f-0ed480ddc53f" targetNamespace="http://schemas.microsoft.com/office/2006/metadata/properties" ma:root="true" ma:fieldsID="8035ac8eb7cee3edbfae2eeb25d8bfe9" ns3:_="" ns4:_="">
    <xsd:import namespace="dd778424-2f30-4657-8405-79f0956a8fd2"/>
    <xsd:import namespace="0590a5a5-9b8c-4179-8b1f-0ed480ddc53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778424-2f30-4657-8405-79f0956a8f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90a5a5-9b8c-4179-8b1f-0ed480ddc53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B95610-A572-4764-8365-B17EACF52232}">
  <ds:schemaRefs>
    <ds:schemaRef ds:uri="dd778424-2f30-4657-8405-79f0956a8fd2"/>
    <ds:schemaRef ds:uri="http://schemas.microsoft.com/office/2006/metadata/properties"/>
    <ds:schemaRef ds:uri="http://purl.org/dc/dcmitype/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0590a5a5-9b8c-4179-8b1f-0ed480ddc53f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39CBD8A-50AF-4666-8924-3CE9592EC8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778424-2f30-4657-8405-79f0956a8fd2"/>
    <ds:schemaRef ds:uri="0590a5a5-9b8c-4179-8b1f-0ed480ddc5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FC35E50-F538-4F45-BD6E-78723952C60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832</TotalTime>
  <Words>5091</Words>
  <Application>Microsoft Office PowerPoint</Application>
  <PresentationFormat>On-screen Show (4:3)</PresentationFormat>
  <Paragraphs>816</Paragraphs>
  <Slides>69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SimSun</vt:lpstr>
      <vt:lpstr>Arial</vt:lpstr>
      <vt:lpstr>Calibri</vt:lpstr>
      <vt:lpstr>Garamond</vt:lpstr>
      <vt:lpstr>Wingdings</vt:lpstr>
      <vt:lpstr>Edge</vt:lpstr>
      <vt:lpstr>CS2102 Database Systems</vt:lpstr>
      <vt:lpstr>Previously in CS2102</vt:lpstr>
      <vt:lpstr>What is next?</vt:lpstr>
      <vt:lpstr>Normal Forms vs. ER, SQL, and RA</vt:lpstr>
      <vt:lpstr>Roadmap</vt:lpstr>
      <vt:lpstr>Motivation</vt:lpstr>
      <vt:lpstr>Motivation</vt:lpstr>
      <vt:lpstr>Redundancy: Example</vt:lpstr>
      <vt:lpstr>Update Anomalies</vt:lpstr>
      <vt:lpstr>Deletion Anomalies</vt:lpstr>
      <vt:lpstr>Insertion Anomalies</vt:lpstr>
      <vt:lpstr>Normalization</vt:lpstr>
      <vt:lpstr>Effects of Normalization</vt:lpstr>
      <vt:lpstr>Effects of Normalization</vt:lpstr>
      <vt:lpstr>Roadmap</vt:lpstr>
      <vt:lpstr>Previous Example</vt:lpstr>
      <vt:lpstr>Formal Definition of FD</vt:lpstr>
      <vt:lpstr>Examples</vt:lpstr>
      <vt:lpstr>FDs on Tables</vt:lpstr>
      <vt:lpstr>PowerPoint Presentation</vt:lpstr>
      <vt:lpstr>Where Do FDs Come From?</vt:lpstr>
      <vt:lpstr>Example</vt:lpstr>
      <vt:lpstr>Example</vt:lpstr>
      <vt:lpstr>Example</vt:lpstr>
      <vt:lpstr>Example</vt:lpstr>
      <vt:lpstr>Roadmap</vt:lpstr>
      <vt:lpstr>FD Reasoning: Example</vt:lpstr>
      <vt:lpstr>Armstrong’s Axioms</vt:lpstr>
      <vt:lpstr>Armstrong’s Axioms</vt:lpstr>
      <vt:lpstr>Armstrong’s Axioms</vt:lpstr>
      <vt:lpstr>Additional Rules</vt:lpstr>
      <vt:lpstr>Additional Rules</vt:lpstr>
      <vt:lpstr>Exercise</vt:lpstr>
      <vt:lpstr>Reasoning with FDs</vt:lpstr>
      <vt:lpstr>Reasoning with FDs</vt:lpstr>
      <vt:lpstr>Reasoning with FD</vt:lpstr>
      <vt:lpstr>Closure: Motivating Example</vt:lpstr>
      <vt:lpstr>Closure: Motivating Example</vt:lpstr>
      <vt:lpstr>Closure: Motivating Example</vt:lpstr>
      <vt:lpstr>Closure</vt:lpstr>
      <vt:lpstr>Computing Closures</vt:lpstr>
      <vt:lpstr>Computing Closures</vt:lpstr>
      <vt:lpstr>Closure &amp; FD</vt:lpstr>
      <vt:lpstr>Closure &amp; FD</vt:lpstr>
      <vt:lpstr>Exercise</vt:lpstr>
      <vt:lpstr>Roadmap</vt:lpstr>
      <vt:lpstr>Superkeys of a Table</vt:lpstr>
      <vt:lpstr>Keys of a Table</vt:lpstr>
      <vt:lpstr>Keys of a Table</vt:lpstr>
      <vt:lpstr>Keys of a Table</vt:lpstr>
      <vt:lpstr>Keys of a Table: Exercise</vt:lpstr>
      <vt:lpstr>Why are we talking about keys? </vt:lpstr>
      <vt:lpstr>Algorithm for finding keys</vt:lpstr>
      <vt:lpstr>Algorithm for finding keys: Example</vt:lpstr>
      <vt:lpstr>Algorithm for finding keys: Example</vt:lpstr>
      <vt:lpstr>Exercise: Find the keys</vt:lpstr>
      <vt:lpstr>Exercise: Find the keys</vt:lpstr>
      <vt:lpstr>Exercise: Find the keys</vt:lpstr>
      <vt:lpstr>Exercise: Find the keys</vt:lpstr>
      <vt:lpstr>Exercise: Find the keys</vt:lpstr>
      <vt:lpstr>Exercise: Find the keys</vt:lpstr>
      <vt:lpstr>Exercise: Find the keys</vt:lpstr>
      <vt:lpstr>A Small Trick </vt:lpstr>
      <vt:lpstr>Another Small Trick</vt:lpstr>
      <vt:lpstr>Exercise (Find the Keys)</vt:lpstr>
      <vt:lpstr>Exercise (Find the Keys)</vt:lpstr>
      <vt:lpstr>Exercise (Find the Keys)</vt:lpstr>
      <vt:lpstr>Prime Attributes</vt:lpstr>
      <vt:lpstr>Roadmap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Privacy Preserving Data Publishing</dc:title>
  <dc:creator>xiaokui</dc:creator>
  <cp:lastModifiedBy>Xiaokui XIAO</cp:lastModifiedBy>
  <cp:revision>52</cp:revision>
  <cp:lastPrinted>2021-03-26T03:56:32Z</cp:lastPrinted>
  <dcterms:created xsi:type="dcterms:W3CDTF">2009-03-02T02:47:37Z</dcterms:created>
  <dcterms:modified xsi:type="dcterms:W3CDTF">2025-03-21T09:27:03Z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0x010100D5B10AF827D5F649BAFC5AF4AFB2D5D4</vt:lpwstr>
  </property>
</Properties>
</file>